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0" r:id="rId3"/>
    <p:sldId id="276" r:id="rId4"/>
    <p:sldId id="278" r:id="rId5"/>
    <p:sldId id="281" r:id="rId6"/>
    <p:sldId id="284" r:id="rId7"/>
    <p:sldId id="294" r:id="rId8"/>
    <p:sldId id="286" r:id="rId9"/>
    <p:sldId id="283" r:id="rId10"/>
    <p:sldId id="287" r:id="rId11"/>
    <p:sldId id="288" r:id="rId12"/>
    <p:sldId id="289" r:id="rId13"/>
    <p:sldId id="291" r:id="rId14"/>
    <p:sldId id="292" r:id="rId15"/>
    <p:sldId id="293" r:id="rId16"/>
    <p:sldId id="269" r:id="rId17"/>
    <p:sldId id="273" r:id="rId18"/>
    <p:sldId id="26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B700C"/>
    <a:srgbClr val="F7EEE2"/>
    <a:srgbClr val="EFE6DA"/>
    <a:srgbClr val="ECCAA6"/>
    <a:srgbClr val="FC8402"/>
    <a:srgbClr val="E89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94629"/>
  </p:normalViewPr>
  <p:slideViewPr>
    <p:cSldViewPr snapToGrid="0" snapToObjects="1">
      <p:cViewPr varScale="1">
        <p:scale>
          <a:sx n="146" d="100"/>
          <a:sy n="146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57DFE-A06E-5141-BE5B-AB5EC37910BA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6ED10-54DF-844E-9F5B-40A26B0F83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919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6ED10-54DF-844E-9F5B-40A26B0F83B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591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F09CD-9027-A747-922A-4DC2AE47F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DD75B2-AAE5-9A43-81AE-BB802E1EB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81BC6F-06EB-F247-B061-63EE4B71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A55B9E-3D75-2044-B057-6F1BB9ED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C3D820-1997-4049-BE48-3C7D0396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82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ED10-4801-1149-AA9F-1C4F707C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47B2CE-9B97-8241-ABE3-09C415978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6478B8-D610-2148-856E-0009442C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99129B-3518-CE40-8A55-789A1F88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F203C-CA68-3F40-B11C-EF54A658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844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801B6A-5399-6A4B-A339-63C036045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567D78-7943-B944-BD25-C3FD2722D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2FDDF1-04E7-704D-A2FE-44396649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6F195-7CBF-BD42-B227-613D2A34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CC822-D191-F049-BA9F-8E246CFB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78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EB9A3-AA9F-FB48-A57B-298D4C5B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C9552-6C6A-0948-9036-D00302F80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A3D03-B43A-2B46-924E-906698CF6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FDB252-10D9-B14A-A1F6-1CF4CF2A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2E906-7ABA-FE49-9E55-499AD769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970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D4421-FE24-DD4A-BB37-49A61AE9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C6ECE2-3274-7A4F-85DD-9E654EF4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74ED7-3DBD-D04E-95C5-FA910134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313E0-A143-444D-96F3-C513B841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A9A36-918E-BF41-A6C8-B78F94B1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5465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86680-4A95-1A4B-84EE-5212F966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A8107-0058-9045-A216-E1F67BC8B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5104FD-34F9-664C-B8BD-5AD2D351E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2D573B-7648-ED46-AAE1-7EE0EF59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1DF935-725C-C04A-B7A2-0B771529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07D10-F31C-DB4C-85DF-18D6BCCF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754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A9A5B-44AA-6542-A03F-8A75D07F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0A577-020C-FA40-9AF3-8DA06EED7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DD12C0-4F38-4349-94DC-78C1FC607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F5661-1968-1F42-B49B-CA01C3F4B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DC5252-A89B-1743-BB84-50132BB989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6E8538-532F-BB46-A5A5-3DCA37A5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8E8DF7-17CE-2E44-BA68-0D583946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A04C93-3024-8B44-B1F1-F7C8E636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4280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EC826-C89F-0E4D-ABA6-0C91561E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2D0EDF-5FF9-1C4E-929E-95027C1D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12593-99A5-6440-8DF8-17FA2388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C13E1-D1BD-5B45-9193-B34FE40F3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8617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FDBF41-D827-BF48-BCC4-A1A83F7F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63CD15-0B0D-D942-BBEF-27924489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5E45BE-957B-5C42-BDB2-DFACC440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399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F1158-DE5F-B84A-91DE-C491B041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433755-3B2E-EF42-99B3-757380A30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83BA53-BF08-884C-879D-A91DD4D8C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8361B2-BE31-2C4B-963D-417384C4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E9C43F-C8FC-3843-B22E-B576EC0C5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54C34F-60DB-6748-8F6C-A7908293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02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4088-7837-2849-A5FA-BAECF592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7C2B45-5508-1A48-9272-B8444ACB5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2EEA45-F61F-2C4E-B51F-37BAD52E2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41B2B8-28D8-3E45-B75A-B5C484C4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69036F-26BE-7F41-AAD2-248E5D9D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E73591-E0D6-664D-B866-FB7997EA0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829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E2">
            <a:alpha val="7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791B99-24F7-1342-9D1A-3021C3AB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A9491-3BE7-7642-B5F7-1B48E1E99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E5785-FDDD-E049-A7CF-B1E593018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FC433-610E-D44C-A4EB-27EF1313601B}" type="datetimeFigureOut">
              <a:rPr kumimoji="1" lang="ko-KR" altLang="en-US" smtClean="0"/>
              <a:t>2025. 3. 17.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9893A-36BD-924F-88A1-70EB62A04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BAB4B9-317F-674D-8731-DDED20F2B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B1217-87D7-A64D-A310-6DA79AC3CC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86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9DB48-F569-0741-9FBE-993B6366ED1D}"/>
              </a:ext>
            </a:extLst>
          </p:cNvPr>
          <p:cNvSpPr txBox="1"/>
          <p:nvPr/>
        </p:nvSpPr>
        <p:spPr>
          <a:xfrm>
            <a:off x="5065103" y="5894500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Bitcamp</a:t>
            </a:r>
            <a:r>
              <a:rPr kumimoji="1" lang="en-US" altLang="ko-KR" sz="1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000" b="1" dirty="0" err="1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navercloud</a:t>
            </a:r>
            <a:r>
              <a:rPr kumimoji="1" lang="en-US" altLang="ko-KR" sz="1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2</a:t>
            </a:r>
            <a:r>
              <a:rPr kumimoji="1" lang="ko-KR" altLang="en-US" sz="1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인 프로젝트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8A64EC-E111-A04E-B4D3-E59C69AB509C}"/>
              </a:ext>
            </a:extLst>
          </p:cNvPr>
          <p:cNvGrpSpPr/>
          <p:nvPr/>
        </p:nvGrpSpPr>
        <p:grpSpPr>
          <a:xfrm>
            <a:off x="4105706" y="2238205"/>
            <a:ext cx="3980577" cy="1675543"/>
            <a:chOff x="4284058" y="2536448"/>
            <a:chExt cx="3980577" cy="16755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BD298C-266A-E94C-A360-B9383CA9496F}"/>
                </a:ext>
              </a:extLst>
            </p:cNvPr>
            <p:cNvSpPr txBox="1"/>
            <p:nvPr/>
          </p:nvSpPr>
          <p:spPr>
            <a:xfrm>
              <a:off x="5390130" y="3488716"/>
              <a:ext cx="1768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 err="1">
                  <a:solidFill>
                    <a:srgbClr val="EB700C"/>
                  </a:solidFill>
                  <a:latin typeface="Trebuchet MS" panose="020B0703020202090204" pitchFamily="34" charset="0"/>
                  <a:ea typeface="NanumSquare" panose="020B0600000101010101" pitchFamily="34" charset="-127"/>
                </a:rPr>
                <a:t>BitSync</a:t>
              </a:r>
              <a:r>
                <a:rPr kumimoji="1" lang="en-US" altLang="ko-KR" sz="2400" dirty="0">
                  <a:solidFill>
                    <a:srgbClr val="EB700C"/>
                  </a:solidFill>
                  <a:latin typeface="Trebuchet MS" panose="020B0703020202090204" pitchFamily="34" charset="0"/>
                  <a:ea typeface="NanumSquare" panose="020B0600000101010101" pitchFamily="34" charset="-127"/>
                </a:rPr>
                <a:t> 502</a:t>
              </a:r>
              <a:endParaRPr kumimoji="1" lang="ko-KR" altLang="en-US" sz="2400" dirty="0">
                <a:solidFill>
                  <a:srgbClr val="EB700C"/>
                </a:solidFill>
                <a:latin typeface="Trebuchet MS" panose="020B0703020202090204" pitchFamily="34" charset="0"/>
                <a:ea typeface="NanumSquare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D31099-749D-1E47-A69E-4BF11FE683B2}"/>
                </a:ext>
              </a:extLst>
            </p:cNvPr>
            <p:cNvSpPr txBox="1"/>
            <p:nvPr/>
          </p:nvSpPr>
          <p:spPr>
            <a:xfrm>
              <a:off x="4908716" y="2536448"/>
              <a:ext cx="27312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400" b="1" u="sng" dirty="0">
                  <a:solidFill>
                    <a:srgbClr val="EB700C"/>
                  </a:solidFill>
                  <a:latin typeface="Trebuchet MS" panose="020B0703020202090204" pitchFamily="34" charset="0"/>
                  <a:ea typeface="NanumSquare Bold" panose="020B0600000101010101" pitchFamily="34" charset="-127"/>
                </a:rPr>
                <a:t>Welcome</a:t>
              </a:r>
              <a:r>
                <a:rPr kumimoji="1" lang="en-US" altLang="ko-KR" sz="3200" b="1" u="sng" dirty="0">
                  <a:solidFill>
                    <a:srgbClr val="EB700C"/>
                  </a:solidFill>
                  <a:latin typeface="Trebuchet MS" panose="020B0703020202090204" pitchFamily="34" charset="0"/>
                  <a:ea typeface="NanumSquare Bold" panose="020B0600000101010101" pitchFamily="34" charset="-127"/>
                </a:rPr>
                <a:t>!</a:t>
              </a:r>
              <a:endParaRPr kumimoji="1" lang="ko-KR" altLang="en-US" sz="3200" b="1" u="sng" dirty="0">
                <a:solidFill>
                  <a:srgbClr val="EB700C"/>
                </a:solidFill>
                <a:latin typeface="Trebuchet MS" panose="020B0703020202090204" pitchFamily="34" charset="0"/>
                <a:ea typeface="NanumSquare Bold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DBBD2E-B69B-1A4A-A1FB-B8CBF07FB7EB}"/>
                </a:ext>
              </a:extLst>
            </p:cNvPr>
            <p:cNvSpPr txBox="1"/>
            <p:nvPr/>
          </p:nvSpPr>
          <p:spPr>
            <a:xfrm>
              <a:off x="4284058" y="3965770"/>
              <a:ext cx="39805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Bit</a:t>
              </a:r>
              <a:r>
                <a:rPr kumimoji="1" lang="ko-KR" altLang="en-US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kumimoji="1" lang="en-US" altLang="ko-KR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[</a:t>
              </a:r>
              <a:r>
                <a:rPr kumimoji="1" lang="ko-KR" altLang="en-US" sz="1000" dirty="0" err="1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비트캠프</a:t>
              </a:r>
              <a:r>
                <a:rPr kumimoji="1" lang="ko-KR" altLang="en-US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kumimoji="1" lang="en-US" altLang="ko-KR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&amp;&amp; </a:t>
              </a:r>
              <a:r>
                <a:rPr kumimoji="1" lang="ko-KR" altLang="en-US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디지털 정보에서의 작은 데이터 단위</a:t>
              </a:r>
              <a:r>
                <a:rPr kumimoji="1" lang="en-US" altLang="ko-KR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]</a:t>
              </a:r>
              <a:r>
                <a:rPr kumimoji="1" lang="ko-KR" altLang="en-US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kumimoji="1" lang="en-US" altLang="ko-KR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+</a:t>
              </a:r>
              <a:r>
                <a:rPr kumimoji="1" lang="ko-KR" altLang="en-US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kumimoji="1" lang="en-US" altLang="ko-KR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Sync</a:t>
              </a:r>
              <a:r>
                <a:rPr kumimoji="1" lang="ko-KR" altLang="en-US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kumimoji="1" lang="en-US" altLang="ko-KR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[</a:t>
              </a:r>
              <a:r>
                <a:rPr kumimoji="1" lang="ko-KR" altLang="en-US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동기화</a:t>
              </a:r>
              <a:r>
                <a:rPr kumimoji="1" lang="en-US" altLang="ko-KR" sz="100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]</a:t>
              </a:r>
              <a:endPara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29053BF-8227-E141-8B7D-A7B89082D2AC}"/>
              </a:ext>
            </a:extLst>
          </p:cNvPr>
          <p:cNvSpPr txBox="1"/>
          <p:nvPr/>
        </p:nvSpPr>
        <p:spPr>
          <a:xfrm>
            <a:off x="5583675" y="6171499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오하늬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이원재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2592BF-C9A8-9B4F-B37B-5C276BCAC20E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9E2D1E-1BCA-104A-A678-DFBD795968AA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10E737-9FCA-2648-BAA6-15BFE9722337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36CE743-6D8D-2244-BD63-383986CBB28E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E2929D-8D70-DD41-9624-0C32AB64DF46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2569CA0-9E08-9C47-89DB-4E7E7A10EEB5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42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943722" y="88769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826234" y="887695"/>
            <a:ext cx="1609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 기능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UX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70172" y="887695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04407" y="852527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DB 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BAEA6-618C-3241-AF80-8B7EC99D65C2}"/>
              </a:ext>
            </a:extLst>
          </p:cNvPr>
          <p:cNvSpPr txBox="1"/>
          <p:nvPr/>
        </p:nvSpPr>
        <p:spPr>
          <a:xfrm>
            <a:off x="5853682" y="887695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 구현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채팅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669142" y="887695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804929" y="887695"/>
            <a:ext cx="1840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</a:t>
            </a:r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messgage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679701" y="88769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개선할 수 있는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F083C3-0875-1D45-ADFA-B9F7A51DE8F4}"/>
              </a:ext>
            </a:extLst>
          </p:cNvPr>
          <p:cNvSpPr/>
          <p:nvPr/>
        </p:nvSpPr>
        <p:spPr>
          <a:xfrm>
            <a:off x="1880725" y="1527538"/>
            <a:ext cx="1891018" cy="4910553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프로젝트 기획 당시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채팅 내역의 저장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관리보다는 사용자 간의 실시간 채팅을 최우선 목표로 삼았습니다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하지만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토의 과정에서 이전 채팅 내역의 저장 없이 실시간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채팅만을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구현한다면 사용성이 현저히 떨어진다고 판단했습니다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그리하여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MySQL DB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활용하여 채팅 내역을 저장했고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 로드 시 최근 채팅 내역을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로드할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수 있게 구현했습니다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 무제한으로 채팅 내역을 저장하고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로드할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수도 있었지만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여전히 채팅 내역의 저장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관리에 초점을 두고 만든 프로젝트는 아니었고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오래된 채팅 내역에는 휘발성을 주어 가벼운 사용성을 유지할 수 있도록 의도했습니다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092251-24AE-2944-A893-AC040A7616D9}"/>
              </a:ext>
            </a:extLst>
          </p:cNvPr>
          <p:cNvSpPr/>
          <p:nvPr/>
        </p:nvSpPr>
        <p:spPr>
          <a:xfrm>
            <a:off x="8795591" y="2336147"/>
            <a:ext cx="2614751" cy="3166542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최근 채팅 내역은 최대 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100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개까지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로드할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수 있도록 설정했습니다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채팅 내역 저장 시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 채팅 내역 레코드가 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100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 이상이라면 가장 오래된 채팅 내역은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에서 삭제되도록 하나의 트랜잭션으로 관리했습니다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해당 트랜잭션은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프로토콜을 통한 채팅 입출력과 별개로 비동기적으로 처리되게 하여 실시간 채팅의 장점인 빠른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반응성을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해치지 않도록 노력했습니다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삭제 요청 시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NCP Object Storage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에서도 해당 채팅 내역에 첨부된 파일이 삭제되도록 하여 데이터 정합성을 유지하고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저장소 낭비가 없도록 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3E2C4D-47CF-EE4D-9860-C2D843CE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150" y="1527539"/>
            <a:ext cx="3819784" cy="49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943722" y="88769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826234" y="887695"/>
            <a:ext cx="1609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 기능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UX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70172" y="887695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46886" y="88769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BAEA6-618C-3241-AF80-8B7EC99D65C2}"/>
              </a:ext>
            </a:extLst>
          </p:cNvPr>
          <p:cNvSpPr txBox="1"/>
          <p:nvPr/>
        </p:nvSpPr>
        <p:spPr>
          <a:xfrm>
            <a:off x="5683764" y="852527"/>
            <a:ext cx="2121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 err="1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웹소켓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프로토콜 구현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&amp;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채팅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669142" y="887695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804929" y="887695"/>
            <a:ext cx="1840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</a:t>
            </a:r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messgage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679701" y="88769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개선할 수 있는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93F918-04C4-1A42-B5C1-4E8EC9B88789}"/>
              </a:ext>
            </a:extLst>
          </p:cNvPr>
          <p:cNvSpPr/>
          <p:nvPr/>
        </p:nvSpPr>
        <p:spPr>
          <a:xfrm>
            <a:off x="2034491" y="2358605"/>
            <a:ext cx="8123017" cy="3226776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기획 당시 실시간 채팅 구현을 위해 의논한 결과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Ajax Long Polling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과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WebSocket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중 하나를 선택해 구현하는 것이 적절하다는 판단을 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Ajax Long Polling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사용한다면 이미 알고 있는 구현 방법에서 약간의 </a:t>
            </a:r>
            <a:r>
              <a:rPr lang="ko-KR" altLang="en-US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수정만을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가하면 되기에 쉽게 구현할 수 있었지만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서버 부하가 커지고 지연 시간이 발생하여 완벽한 실시간 채팅을 구현하기에 애로사항이 있다는 단점을 파악했습니다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WebSocket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사용한다면 서버 부하를 줄이면서도 실시간 채팅을 구현하는 데 문제가 없었지만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상대적으로 구현 난이도가 높다는 단점이 있었습니다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새로운 것을 배워 구현하기엔 주어진 시간이 짧았지만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기술적 도전에 가치를 느꼈기에 </a:t>
            </a:r>
            <a:r>
              <a:rPr lang="ko-KR" altLang="en-US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프로토콜에 관해 공부하여 구현할 수 있도록 노력했고 성공적인 결과를 얻었습니다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하지만 배포 환경에서 여러 사용자들의 동시다발적인 접근으로 인해 사용자 리스트가 출력되지 않는 등 의도치 않은 결과들이 발생했습니다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이후 </a:t>
            </a:r>
            <a:r>
              <a:rPr lang="en" altLang="ko-KR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LinkedBlockingQueue</a:t>
            </a:r>
            <a:r>
              <a:rPr lang="ko-KR" altLang="en-US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통한 메시지 큐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ConcurrentHashMap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CopyOnWriteArrayList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와 같은 자료구조를 도입하여 스레드 경합을 최소화하고 동시성 제어를 할 수 있도록 노력했으며 문제를 해결했습니다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105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87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943722" y="88769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826234" y="887695"/>
            <a:ext cx="1609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 기능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UX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70172" y="887695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46886" y="88769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BAEA6-618C-3241-AF80-8B7EC99D65C2}"/>
              </a:ext>
            </a:extLst>
          </p:cNvPr>
          <p:cNvSpPr txBox="1"/>
          <p:nvPr/>
        </p:nvSpPr>
        <p:spPr>
          <a:xfrm>
            <a:off x="5683764" y="852527"/>
            <a:ext cx="2121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 err="1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웹소켓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프로토콜 구현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&amp;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채팅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669142" y="887695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804929" y="887695"/>
            <a:ext cx="1840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</a:t>
            </a:r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messgage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679701" y="88769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개선할 수 있는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93F918-04C4-1A42-B5C1-4E8EC9B88789}"/>
              </a:ext>
            </a:extLst>
          </p:cNvPr>
          <p:cNvSpPr/>
          <p:nvPr/>
        </p:nvSpPr>
        <p:spPr>
          <a:xfrm>
            <a:off x="2606897" y="1437884"/>
            <a:ext cx="3502782" cy="5128326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입장시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URL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 사용자 닉네임과 프로필 사진 정보를 저장해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핸들러에서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파싱하여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활용할 수 있도록 구현했습니다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특정 사용자가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프로토콜을 활성화할 시 사용자의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세션과 정보를 매핑하여 저장하도록 했고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이를 사용자 리스트 출력 시 활용했습니다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메시지 타입을 입장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퇴장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메시지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 리스트로 나누어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타입별로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웹에 출력되는 방식을 구분할 수 있도록 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특정 사용자의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세션 활성화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비활성화를 트리거로 사용자 리스트를 전송하여 실시간으로 활동 중인 사용자 목록을 갱신할 수 있도록 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Heartbeat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메커니즘을 적용하여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프로토콜이 활성화된 동안 비동기적으로 서버와 사용자 간 연결 상태를 주기적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(30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초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으로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확인하여 더욱 안정적인 연결을 할 수 있도록 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추가로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사용자가 마지막으로 메시지를 보낸 시간과 현재 시간을 주기적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(30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초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으로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대조하여 사용자가 설정한 시간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(10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분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이상 유휴 상태를 유지할 시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세션 할당을 해제하고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이에 연동하여 사용자의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세션도 무효화시키도록 구현했습니다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B4C00F-4CFE-0644-B7A6-9F7D9EC7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03" y="1437891"/>
            <a:ext cx="2449309" cy="51283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29D17A-F397-E743-AB1E-E2F941572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04" b="37784"/>
          <a:stretch/>
        </p:blipFill>
        <p:spPr>
          <a:xfrm>
            <a:off x="3767955" y="1544990"/>
            <a:ext cx="1449597" cy="4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943722" y="88769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826234" y="887695"/>
            <a:ext cx="1609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 기능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UX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70172" y="887695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46886" y="88769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BAEA6-618C-3241-AF80-8B7EC99D65C2}"/>
              </a:ext>
            </a:extLst>
          </p:cNvPr>
          <p:cNvSpPr txBox="1"/>
          <p:nvPr/>
        </p:nvSpPr>
        <p:spPr>
          <a:xfrm>
            <a:off x="5683764" y="852527"/>
            <a:ext cx="2121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 err="1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웹소켓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프로토콜 구현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&amp;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채팅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669142" y="887695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804929" y="887695"/>
            <a:ext cx="1840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</a:t>
            </a:r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messgage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679701" y="88769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개선할 수 있는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93F918-04C4-1A42-B5C1-4E8EC9B88789}"/>
              </a:ext>
            </a:extLst>
          </p:cNvPr>
          <p:cNvSpPr/>
          <p:nvPr/>
        </p:nvSpPr>
        <p:spPr>
          <a:xfrm>
            <a:off x="2606897" y="1437884"/>
            <a:ext cx="3502782" cy="5128326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메세지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전송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사용자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퇴장시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사용자가 메시지 입력 시 사용자의 마지막으로 메시지를 보낸 시간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" altLang="ko-KR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lastMessageTime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갱신하여 유휴 상태 파악에 활용할 수 있도록 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사용자가 퇴장하여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할당이 해제될 시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이에 연동하여 사용자의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세션도 무효화시키도록 구현했습니다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사용자의 입장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퇴장에 연동하여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세션에 할당된 모든 사용자들에게 갱신된 사용자 리스트 정보를 전송해 실시간으로 갱신할 수 있도록 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사용자가 악의적으로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HTML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태그를 메시지에 첨부하여 보낼 시 의도치 않은 결과가 발생하는 것을 방지하기 위해 메시지에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HTML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이스케이프 처리를 적용했습니다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DB0946-DE23-AE47-B00C-3998CADF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855" y="1433500"/>
            <a:ext cx="3592499" cy="51283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BA744C-91F2-FA48-9FFD-87A81BCC3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58"/>
          <a:stretch/>
        </p:blipFill>
        <p:spPr>
          <a:xfrm>
            <a:off x="4025641" y="1852833"/>
            <a:ext cx="1449597" cy="4019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4213ED-5A8E-6547-8C62-D2D29A2D5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031" y="1565031"/>
            <a:ext cx="1077987" cy="71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7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943722" y="88769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826234" y="887695"/>
            <a:ext cx="1609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 기능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UX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70172" y="887695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46886" y="88769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571360" y="852527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http 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804929" y="887695"/>
            <a:ext cx="1840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</a:t>
            </a:r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messgage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679701" y="88769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개선할 수 있는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9555DF-BA21-C149-8FF7-FF4D6D6FC75B}"/>
              </a:ext>
            </a:extLst>
          </p:cNvPr>
          <p:cNvSpPr/>
          <p:nvPr/>
        </p:nvSpPr>
        <p:spPr>
          <a:xfrm>
            <a:off x="2034491" y="1689005"/>
            <a:ext cx="8123017" cy="4452882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최초에 명세한 기능을 모두 구현한 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아직 실제 사용자를 유치하기에는 프로젝트에 부족한 점이 많다고 느꼈습니다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프로토콜을 통해 실시간 채팅을 구현했지만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2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명 이상의 사용자가 동시에 접속해 있지 않으면 실시간이라는 장점이 무용해졌습니다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 문제를 해결하기 위해 남은 기간 동안 웹 푸시 알림 기능을 구현해보고자 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VAPID(Voluntary Application Server Identification)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인증 방식을 사용한 웹 푸시 프로토콜을 자체적으로 구현해보려 했으나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Node.js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아닌 현재 사용하는 기술 스택 기반으로 구현하기에는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VAPID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키 발급 부분부터 정보가 많이 부족해 어려움이 있었습니다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대안으로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Firebase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FCM(Firebase Cloud Message)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서비스를 이용해 사용자마다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FCM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토큰을 발급하여 웹 푸시 알림을 전송하는 방법을 찾았고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이를 적용하기로 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 서비스를 사용하기 위해서는 보안 계층이 추가된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프로토콜을 사용해야 한다는 점을 알게 되었고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이를 적용하기 위해 공부하여 성공적으로 구현했습니다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무료 도메인 서비스를 이용하여 도메인을 발급받았고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Let's Encrypt SSL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인증서를 발급받아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프로토콜을 통해 서비스에 접근할 수 있게 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그러나 이 과정에서 많은 시행착오가 있었습니다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수십 번의 배포 시도를 거쳐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Docker Tomcat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컨테이너를 다시 생성하여 외부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기본 포트 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80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내부 포트 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8080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 매핑하고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외부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기본 포트 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443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내부 포트 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8443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 매핑했습니다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Tomcat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내부 </a:t>
            </a:r>
            <a:r>
              <a:rPr lang="en" altLang="ko-KR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server.xml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설정 파일에서 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8080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포트를 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8443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포트로 </a:t>
            </a:r>
            <a:r>
              <a:rPr lang="ko-KR" altLang="en-US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리다이렉팅되게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설정하고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8443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포트에는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HTTP/2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기반의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프로토콜을 사용하도록 설정했으며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인증서 관련 정보를 저장하는 방식으로 문제를 해결했습니다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Maven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과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WAR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기반으로 외장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Tomcat</a:t>
            </a:r>
            <a:r>
              <a:rPr lang="ko-KR" altLang="en-US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으로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배포한 프로젝트였기에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Spring Boot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프로젝트 내부 설정이 아닌 외장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Tomcat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자체 설정 파일을 수정하는 것이 올바른 접근법이었다는 점을 알게 되었습니다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105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E8756-B0DE-FD49-9A62-D4D6A27B4A9C}"/>
              </a:ext>
            </a:extLst>
          </p:cNvPr>
          <p:cNvSpPr txBox="1"/>
          <p:nvPr/>
        </p:nvSpPr>
        <p:spPr>
          <a:xfrm>
            <a:off x="5853682" y="887695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 구현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채팅 구현</a:t>
            </a:r>
          </a:p>
        </p:txBody>
      </p:sp>
    </p:spTree>
    <p:extLst>
      <p:ext uri="{BB962C8B-B14F-4D97-AF65-F5344CB8AC3E}">
        <p14:creationId xmlns:p14="http://schemas.microsoft.com/office/powerpoint/2010/main" val="72663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943722" y="88769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826234" y="887695"/>
            <a:ext cx="1609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 기능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UX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70172" y="887695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46886" y="88769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BAEA6-618C-3241-AF80-8B7EC99D65C2}"/>
              </a:ext>
            </a:extLst>
          </p:cNvPr>
          <p:cNvSpPr txBox="1"/>
          <p:nvPr/>
        </p:nvSpPr>
        <p:spPr>
          <a:xfrm>
            <a:off x="5853682" y="887695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 구현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채팅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669142" y="887695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622987" y="852527"/>
            <a:ext cx="2204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 err="1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firebash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cloud </a:t>
            </a:r>
            <a:r>
              <a:rPr kumimoji="1" lang="en-US" altLang="ko-KR" sz="1100" b="1" dirty="0" err="1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messgage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679701" y="88769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개선할 수 있는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96550E-B2A5-9749-AFFE-CA5D736CA8CD}"/>
              </a:ext>
            </a:extLst>
          </p:cNvPr>
          <p:cNvSpPr/>
          <p:nvPr/>
        </p:nvSpPr>
        <p:spPr>
          <a:xfrm>
            <a:off x="2487955" y="1437884"/>
            <a:ext cx="2879503" cy="5128326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사용자가 채팅에 입장 시 서비스 워커를 사용자 백그라운드에 활성화시켜 푸시 알림을 받을 수 있는 준비를 마치도록 구현했습니다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알림 설정 버튼 클릭 시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FCM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토큰을 발급받을 수 있게 했고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MySQL DB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통해 이를 관리했습니다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FCM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토큰 갱신 이벤트에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리스너를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추가하여 토큰 갱신 시 기존 토큰은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에서 삭제하고 새로운 토큰을 입력할 수 있도록 설정했습니다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특정 사용자가 채팅 입력 시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핸들러의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" altLang="ko-KR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handleTextMessage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()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메서드에서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 저장된 토큰 값들을 가져와 푸시 알림 전송을 요청하는 메서드를 처리하도록 구현했습니다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해당 메서드는 비동기적으로 실행되게 하여 실시간 채팅 기능 성능에 미치는 영향을 최소화했습니다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알림 해제 버튼 클릭 시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 있는 해당 사용자의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FCM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토큰을 삭제할 수 있도록 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사용자의 브라우저 로컬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스토리지에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FCM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토큰 활성화 여부와 토큰 값을 저장하여 채팅에 입장 시 알림 설정 여부를 바로 반영할 수 있게 했고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저장된 토큰 값은 갱신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리스너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호출 시 활용했습니다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1013B7-D688-1341-9A03-54329117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740" y="1437884"/>
            <a:ext cx="3990472" cy="51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89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943722" y="88769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826234" y="887695"/>
            <a:ext cx="1609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 기능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UX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70172" y="887695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46886" y="88769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BAEA6-618C-3241-AF80-8B7EC99D65C2}"/>
              </a:ext>
            </a:extLst>
          </p:cNvPr>
          <p:cNvSpPr txBox="1"/>
          <p:nvPr/>
        </p:nvSpPr>
        <p:spPr>
          <a:xfrm>
            <a:off x="5853682" y="887695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 구현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채팅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669142" y="887695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804929" y="887695"/>
            <a:ext cx="1840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</a:t>
            </a:r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messgage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580316" y="852527"/>
            <a:ext cx="13163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개선할 수 있는 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44170F7-FE0A-554E-98AD-137A17386F00}"/>
              </a:ext>
            </a:extLst>
          </p:cNvPr>
          <p:cNvSpPr/>
          <p:nvPr/>
        </p:nvSpPr>
        <p:spPr>
          <a:xfrm>
            <a:off x="1490833" y="2081553"/>
            <a:ext cx="2325956" cy="1585671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공통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특정 사용자를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태그하여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알림을 보낼 수 있는 기능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토큰 정보를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사용자별로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관리하여 태그 알림 기능 구현하기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C2AA68D-3DD0-2C40-A816-D2BB91D43FE5}"/>
              </a:ext>
            </a:extLst>
          </p:cNvPr>
          <p:cNvSpPr/>
          <p:nvPr/>
        </p:nvSpPr>
        <p:spPr>
          <a:xfrm>
            <a:off x="4933022" y="2081553"/>
            <a:ext cx="2325956" cy="3097156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FE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이미지 외의 파일 업로드 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다운로드 기능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영상 링크 기능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이미지 외의 파일도 업로드 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다운로드 가능하게 하고 유튜브 영상 링크 출력 시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미리보기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표시하기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모바일 환경을 위한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반응형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웹 디자인 구현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미디어쿼리를 적용하여 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PC,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모바일 환경에 각각 최적화된 레이아웃을 제공하는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반응형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웹 디자인 구현하기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C6F1F3-A467-994A-AC54-EED76BEC8FBE}"/>
              </a:ext>
            </a:extLst>
          </p:cNvPr>
          <p:cNvSpPr/>
          <p:nvPr/>
        </p:nvSpPr>
        <p:spPr>
          <a:xfrm>
            <a:off x="8375211" y="2081553"/>
            <a:ext cx="2325956" cy="3517247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BE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단위 테스트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부하 테스트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JUnit5, </a:t>
            </a:r>
            <a:r>
              <a:rPr lang="en" altLang="ko-KR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AssertJ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라이브러리를 사용하여 단위 테스트 구현하기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Jenkins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파이프라인을 이용하여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CI/CD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과정에서 자동 단위 테스트를 수행할 수 있게 하기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" altLang="ko-KR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nGrinder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K6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등의 부하 테스트 툴을 통한 부하 테스트 방법을 공부하여 수행해 보기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로깅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SLF4J, </a:t>
            </a:r>
            <a:r>
              <a:rPr lang="en" altLang="ko-KR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Logback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라이브러리를 사용하여 체계적인 로깅 시스템 구현하기</a:t>
            </a:r>
          </a:p>
        </p:txBody>
      </p:sp>
    </p:spTree>
    <p:extLst>
      <p:ext uri="{BB962C8B-B14F-4D97-AF65-F5344CB8AC3E}">
        <p14:creationId xmlns:p14="http://schemas.microsoft.com/office/powerpoint/2010/main" val="143380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8028D5-D476-6245-B5DB-769E0EAC2E3B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B700C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6CB511-5478-E740-81BF-60DACA044BC8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BBDFCFF-3E85-5448-BDE4-9679EA18A735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0936A95-6457-594F-B4BF-EB6614F03379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6EE0CF7-9D6C-0D46-9A8A-9FC47A6804D5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9E03A6-E75A-8041-9BA7-FDA03E3665CB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6C8B95-F3A9-4146-BA78-9BBD0C238E0A}"/>
              </a:ext>
            </a:extLst>
          </p:cNvPr>
          <p:cNvSpPr txBox="1"/>
          <p:nvPr/>
        </p:nvSpPr>
        <p:spPr>
          <a:xfrm>
            <a:off x="466075" y="732389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느낀 점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8D052317-71B9-A147-B82A-E15438DD2E22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BADAF9E-2788-CC46-A2C8-FB96C177D7DC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247831-8D17-3247-B716-DCCD0AE67B6C}"/>
              </a:ext>
            </a:extLst>
          </p:cNvPr>
          <p:cNvSpPr/>
          <p:nvPr/>
        </p:nvSpPr>
        <p:spPr>
          <a:xfrm>
            <a:off x="656945" y="1540323"/>
            <a:ext cx="8284832" cy="2330591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서로 노력한 만큼 좋은 결과물이 나와 정말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뜻깊고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보람찬 프로젝트였습니다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짧은 시간 내에 새로운 기술들을 배워 구현하는 과정이 순탄치 않았지만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고생한 만큼 성장하는 계기가 되었습니다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 경험을 통해 앞으로도 낯선 기술을 도입할 필요성이 있을 때 두려움 없이 도전할 수 있을 것 같습니다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단지 기술 연습용 토이 프로젝트가 아닌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실제 사용자를 유치할 수 있는 프로젝트를 만들자는 목표도 큰 도움이 되었습니다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기술적 문제뿐만 아니라 사용자 관점에서 불편할 수 있는 상황을 가정하고 찾아내어 하나하나 해결해가며 시야를 넓힐 수 있었습니다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본격적으로 사용하는 것은 처음이고 협업도 처음이라 막연한 두려움을 가지고 프로젝트를 시작했지만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서로 원활한 소통과 의견 조율을 통해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생각보다 훨씬 순조롭게 마무리할 수 있었습니다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완벽히 숙달하지는 못했지만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개발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브랜치에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서로의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작업물을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병합하며 발생하는 여러 충돌을 해결하는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과정에서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 대한 이해도가 크게 향상되었습니다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소규모 협업이었고 대부분의 시간을 오프라인으로 같은 공간에서 서로 코드 리뷰를 하며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작업했기에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Pull Request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사용해보지 못한 한계점이 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다음 협업에서는 이번 경험을 바탕으로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Pull Request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활용하여</a:t>
            </a: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더욱 체계적인 협업을 할 수 있도록 노력하겠습니다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감사합니다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  <a:endParaRPr kumimoji="1"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FC7CAD-3699-0B44-A9FC-7D772117D441}"/>
              </a:ext>
            </a:extLst>
          </p:cNvPr>
          <p:cNvSpPr/>
          <p:nvPr/>
        </p:nvSpPr>
        <p:spPr>
          <a:xfrm>
            <a:off x="3947746" y="4085881"/>
            <a:ext cx="7719619" cy="2240676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수업시간에 배웠던 내용에만 국한되지않고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"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실제로 사용 가능한 페이지를 만들어보자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!"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라는 의견으로 채팅페이지를 만들어보게 되었습니다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kumimoji="1"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반응형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웹 디자인을 적용하자는 아이디어로 다양한 익스플로러에서도 동일한 디자인이 </a:t>
            </a:r>
            <a:r>
              <a:rPr kumimoji="1"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보여지게끔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display 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속성을 적용하였고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가동되는 페이지가적은만큼 더 높은 퀄리티의 페이지들을 만들어내고 싶었습니다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또한 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 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처음 사용하면서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어떻게 작업해야하지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? 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라는 막막한 두려움이 있었는데 역시 직접 사용해보면서 많이 배운 것 같습니다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페이지가 많이 없어 어쩔 수 없이 같은 페이지를 작업해야 할 경우가 있었는데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서로 같이 조율하면서 파일을 합치다 보니</a:t>
            </a:r>
            <a:endParaRPr kumimoji="1"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나중에는 생각보다 쉽게 파일을 병합 할 수 있었습니다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kumimoji="1"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원재님이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제가 생각하는 것 이상의 기능을 추가해 주시고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제가 모르는 부분에 있어서는 설명도 하나하나 다 해주셔서 이해가 잘 됐습니다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!</a:t>
            </a:r>
            <a:endParaRPr kumimoji="1" lang="ko-KR" altLang="en-US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협업은 마냥 어려울 거라고만 생각했는데 서로 많이 배려하면서 프로젝트를 진행해서</a:t>
            </a:r>
          </a:p>
          <a:p>
            <a:pPr algn="r">
              <a:lnSpc>
                <a:spcPct val="150000"/>
              </a:lnSpc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편하고 즐겁게 작업하였고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거기서 더 좋은 시너지가 나와 좋은 결과물을 만들어 낼 수 있어서 유익한 시간이었습니다 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:)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525CB94-1F68-5746-989D-3FF7C3D70FFC}"/>
              </a:ext>
            </a:extLst>
          </p:cNvPr>
          <p:cNvSpPr/>
          <p:nvPr/>
        </p:nvSpPr>
        <p:spPr>
          <a:xfrm>
            <a:off x="8563735" y="1739686"/>
            <a:ext cx="756083" cy="481835"/>
          </a:xfrm>
          <a:prstGeom prst="roundRect">
            <a:avLst>
              <a:gd name="adj" fmla="val 50000"/>
            </a:avLst>
          </a:prstGeom>
          <a:solidFill>
            <a:srgbClr val="F7EEE2"/>
          </a:solidFill>
          <a:ln w="3175">
            <a:solidFill>
              <a:srgbClr val="EB700C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이원재</a:t>
            </a:r>
            <a:endParaRPr kumimoji="1" lang="en-US" altLang="ko-KR" sz="1100" b="1" dirty="0">
              <a:solidFill>
                <a:srgbClr val="EB700C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/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BE</a:t>
            </a:r>
            <a:endParaRPr kumimoji="1" lang="ko-KR" altLang="en-US" sz="1100" b="1" dirty="0">
              <a:solidFill>
                <a:srgbClr val="EB700C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4B8CDD-ABD9-5E43-81E5-96631DBD01C9}"/>
              </a:ext>
            </a:extLst>
          </p:cNvPr>
          <p:cNvSpPr txBox="1"/>
          <p:nvPr/>
        </p:nvSpPr>
        <p:spPr>
          <a:xfrm>
            <a:off x="8941776" y="2265726"/>
            <a:ext cx="2874504" cy="1224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프로젝트 기획</a:t>
            </a:r>
            <a:endParaRPr kumimoji="1"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채팅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웹 푸시 알림 기능 구현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사용자 세션 관리</a:t>
            </a:r>
            <a:endParaRPr kumimoji="1"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프로젝트 배포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 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설정</a:t>
            </a:r>
            <a:endParaRPr kumimoji="1"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CRUD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kumimoji="1" lang="ko-KR" altLang="en-US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EAED0A-B065-4646-AA70-9570FCE8C94D}"/>
              </a:ext>
            </a:extLst>
          </p:cNvPr>
          <p:cNvSpPr txBox="1"/>
          <p:nvPr/>
        </p:nvSpPr>
        <p:spPr>
          <a:xfrm>
            <a:off x="1802123" y="4936397"/>
            <a:ext cx="2145623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lnSpc>
                <a:spcPct val="150000"/>
              </a:lnSpc>
              <a:buFontTx/>
              <a:buChar char="-"/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프로젝트 기획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및 </a:t>
            </a:r>
            <a:r>
              <a:rPr kumimoji="1"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브랜딩</a:t>
            </a:r>
            <a:endParaRPr kumimoji="1"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 algn="r">
              <a:lnSpc>
                <a:spcPct val="150000"/>
              </a:lnSpc>
              <a:buFontTx/>
              <a:buChar char="-"/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기능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페이지 구현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디자인</a:t>
            </a:r>
            <a:endParaRPr kumimoji="1"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 algn="r">
              <a:lnSpc>
                <a:spcPct val="150000"/>
              </a:lnSpc>
              <a:buFontTx/>
              <a:buChar char="-"/>
            </a:pP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전반적인 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UX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개선</a:t>
            </a:r>
            <a:endParaRPr kumimoji="1"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 algn="r">
              <a:lnSpc>
                <a:spcPct val="150000"/>
              </a:lnSpc>
              <a:buFontTx/>
              <a:buChar char="-"/>
            </a:pPr>
            <a:r>
              <a:rPr kumimoji="1"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세팅</a:t>
            </a:r>
            <a:endParaRPr kumimoji="1"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C202669C-B9A4-E049-BCCC-2BCD38BBF836}"/>
              </a:ext>
            </a:extLst>
          </p:cNvPr>
          <p:cNvSpPr/>
          <p:nvPr/>
        </p:nvSpPr>
        <p:spPr>
          <a:xfrm>
            <a:off x="3499942" y="4343875"/>
            <a:ext cx="756083" cy="481835"/>
          </a:xfrm>
          <a:prstGeom prst="roundRect">
            <a:avLst>
              <a:gd name="adj" fmla="val 50000"/>
            </a:avLst>
          </a:prstGeom>
          <a:solidFill>
            <a:srgbClr val="F7EEE2"/>
          </a:solidFill>
          <a:ln w="3175">
            <a:solidFill>
              <a:srgbClr val="EB700C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b="1" dirty="0" err="1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오하늬</a:t>
            </a:r>
            <a:endParaRPr kumimoji="1" lang="en-US" altLang="ko-KR" sz="1100" b="1" dirty="0">
              <a:solidFill>
                <a:srgbClr val="EB700C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/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PE</a:t>
            </a:r>
            <a:endParaRPr kumimoji="1" lang="ko-KR" altLang="en-US" sz="1100" b="1" dirty="0">
              <a:solidFill>
                <a:srgbClr val="EB700C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965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E5AC214-1165-0543-9EFD-7608468FFEF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B98EFC-5004-BE4F-AB35-C566444FF518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A0FEDD-02CB-8742-8EFD-303C234D32F2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D541E5A-E2A6-664C-BA56-139705056CBC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2246069-DE32-0E4F-B5A3-8F9AE08CBDA9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C8DC8E-7F69-4647-B4D4-57D3BF158834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97A43-3EAF-8E4C-B5A6-C538BE3DE0E1}"/>
              </a:ext>
            </a:extLst>
          </p:cNvPr>
          <p:cNvSpPr txBox="1"/>
          <p:nvPr/>
        </p:nvSpPr>
        <p:spPr>
          <a:xfrm>
            <a:off x="5051482" y="3954900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E2CEB-4128-C149-8EF9-610B8BB4F7D1}"/>
              </a:ext>
            </a:extLst>
          </p:cNvPr>
          <p:cNvSpPr txBox="1"/>
          <p:nvPr/>
        </p:nvSpPr>
        <p:spPr>
          <a:xfrm>
            <a:off x="4055505" y="2903100"/>
            <a:ext cx="40809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u="sng" dirty="0">
                <a:solidFill>
                  <a:srgbClr val="EB700C"/>
                </a:solidFill>
                <a:latin typeface="Trebuchet MS" panose="020B0703020202090204" pitchFamily="34" charset="0"/>
                <a:ea typeface="NanumSquare Bold" panose="020B0600000101010101" pitchFamily="34" charset="-127"/>
              </a:rPr>
              <a:t>THANK YOU</a:t>
            </a:r>
            <a:r>
              <a:rPr kumimoji="1" lang="ko-KR" altLang="en-US" sz="4400" b="1" u="sng" dirty="0">
                <a:solidFill>
                  <a:srgbClr val="EB700C"/>
                </a:solidFill>
                <a:latin typeface="Trebuchet MS" panose="020B0703020202090204" pitchFamily="34" charset="0"/>
                <a:ea typeface="NanumSquare Bold" panose="020B0600000101010101" pitchFamily="34" charset="-127"/>
              </a:rPr>
              <a:t> </a:t>
            </a:r>
            <a:r>
              <a:rPr kumimoji="1" lang="en-US" altLang="ko-KR" sz="4400" b="1" u="sng" dirty="0">
                <a:solidFill>
                  <a:srgbClr val="EB700C"/>
                </a:solidFill>
                <a:latin typeface="Trebuchet MS" panose="020B0703020202090204" pitchFamily="34" charset="0"/>
                <a:ea typeface="NanumSquare Bold" panose="020B0600000101010101" pitchFamily="34" charset="-127"/>
                <a:sym typeface="Wingdings" pitchFamily="2" charset="2"/>
              </a:rPr>
              <a:t></a:t>
            </a:r>
            <a:endParaRPr kumimoji="1" lang="ko-KR" altLang="en-US" sz="3200" b="1" u="sng" dirty="0">
              <a:solidFill>
                <a:srgbClr val="EB700C"/>
              </a:solidFill>
              <a:latin typeface="Trebuchet MS" panose="020B0703020202090204" pitchFamily="34" charset="0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12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C94C54-C148-994F-A834-A40AFD1FA236}"/>
              </a:ext>
            </a:extLst>
          </p:cNvPr>
          <p:cNvSpPr txBox="1"/>
          <p:nvPr/>
        </p:nvSpPr>
        <p:spPr>
          <a:xfrm>
            <a:off x="1458886" y="2502038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1. </a:t>
            </a:r>
            <a:r>
              <a:rPr kumimoji="1" lang="ko-KR" altLang="en-US" sz="16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92B8C-4597-A840-9037-ED9465AAFE29}"/>
              </a:ext>
            </a:extLst>
          </p:cNvPr>
          <p:cNvSpPr txBox="1"/>
          <p:nvPr/>
        </p:nvSpPr>
        <p:spPr>
          <a:xfrm>
            <a:off x="4694585" y="2502038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2. </a:t>
            </a:r>
            <a:r>
              <a:rPr kumimoji="1" lang="ko-KR" altLang="en-US" sz="16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기능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0A05A-2404-ED40-9C42-D43ECCF6571F}"/>
              </a:ext>
            </a:extLst>
          </p:cNvPr>
          <p:cNvSpPr txBox="1"/>
          <p:nvPr/>
        </p:nvSpPr>
        <p:spPr>
          <a:xfrm>
            <a:off x="9278800" y="2502038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3.</a:t>
            </a:r>
            <a:r>
              <a:rPr kumimoji="1" lang="ko-KR" altLang="en-US" sz="16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느낀 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103D0F-8A50-D649-A5AE-A6AE073249D3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9625E-FD60-6446-A81B-ADD172CA8B63}"/>
              </a:ext>
            </a:extLst>
          </p:cNvPr>
          <p:cNvSpPr txBox="1"/>
          <p:nvPr/>
        </p:nvSpPr>
        <p:spPr>
          <a:xfrm>
            <a:off x="466075" y="732389"/>
            <a:ext cx="792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목차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CEAF170E-5E30-F347-9675-5377C6C025D2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136E73-1E73-3B45-AA39-4356C9390BA1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14AD628-B43E-954C-87F2-CC2F0CB9F01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044DBF7-5E93-FA47-AF5D-45DC0CB20CF4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9F0F9FA-1006-CA40-B083-7468899896C3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EEBCAD1-C1E9-DA4B-8386-2C7C985D2F86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5AF30F-BBD7-E247-B9B6-42092B632539}"/>
              </a:ext>
            </a:extLst>
          </p:cNvPr>
          <p:cNvSpPr txBox="1"/>
          <p:nvPr/>
        </p:nvSpPr>
        <p:spPr>
          <a:xfrm>
            <a:off x="6130142" y="2473757"/>
            <a:ext cx="2414444" cy="275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  <a:endParaRPr kumimoji="1"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 기능</a:t>
            </a:r>
            <a:r>
              <a:rPr kumimoji="1"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UX</a:t>
            </a: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고려사항</a:t>
            </a:r>
            <a:endParaRPr kumimoji="1"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  <a:endParaRPr kumimoji="1"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</a:t>
            </a: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활용</a:t>
            </a:r>
            <a:endParaRPr kumimoji="1"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ko-KR" altLang="en-US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 구현 </a:t>
            </a:r>
            <a:r>
              <a:rPr kumimoji="1"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채팅 구현</a:t>
            </a:r>
            <a:endParaRPr kumimoji="1"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 </a:t>
            </a: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  <a:endParaRPr kumimoji="1"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ko-KR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message </a:t>
            </a: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  <a:endParaRPr kumimoji="1"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 할 수 있는 내용</a:t>
            </a:r>
            <a:endParaRPr kumimoji="1"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3088FC4-8B32-7346-B011-B26CE5B659E9}"/>
              </a:ext>
            </a:extLst>
          </p:cNvPr>
          <p:cNvGrpSpPr/>
          <p:nvPr/>
        </p:nvGrpSpPr>
        <p:grpSpPr>
          <a:xfrm>
            <a:off x="5979552" y="2566374"/>
            <a:ext cx="150590" cy="2662561"/>
            <a:chOff x="5703455" y="2917431"/>
            <a:chExt cx="150590" cy="2662561"/>
          </a:xfrm>
        </p:grpSpPr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5269758F-CEA5-3C40-9797-D9737BD1F69E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55" y="2917431"/>
              <a:ext cx="0" cy="2662561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DED34A3D-D3ED-C647-803A-41DC00AD8E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3694" y="3061460"/>
              <a:ext cx="150351" cy="0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5666068B-0CCB-E349-BD81-C28E579EF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3694" y="3399254"/>
              <a:ext cx="150351" cy="0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804D3375-3F4F-E542-A5EA-BB62DF464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3694" y="3737048"/>
              <a:ext cx="150351" cy="0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E99999FC-BB18-5D49-AB13-82CFBA652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3694" y="4074842"/>
              <a:ext cx="150351" cy="0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85B689C9-FD63-6C45-9C27-3EB887D21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3694" y="4412636"/>
              <a:ext cx="150351" cy="0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211629CC-9690-CB41-AA51-D094FE5B0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3694" y="4750430"/>
              <a:ext cx="150351" cy="0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5E8E962-E996-5447-BC0C-E96D501F0D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3694" y="5088222"/>
              <a:ext cx="150351" cy="0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04EEFDBA-4811-D04F-ACDC-14CBEC385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3455" y="5427120"/>
              <a:ext cx="150351" cy="0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29D6D72-6293-224F-9AC4-90BF87DCB3C4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EB404-9BB5-F84B-9493-939702404515}"/>
              </a:ext>
            </a:extLst>
          </p:cNvPr>
          <p:cNvSpPr txBox="1"/>
          <p:nvPr/>
        </p:nvSpPr>
        <p:spPr>
          <a:xfrm>
            <a:off x="2410996" y="2473757"/>
            <a:ext cx="1255472" cy="723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개요</a:t>
            </a:r>
            <a:endParaRPr kumimoji="1"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 기술 스택</a:t>
            </a:r>
            <a:endParaRPr kumimoji="1"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82AEFD-BC08-114B-8986-0757F3663EB5}"/>
              </a:ext>
            </a:extLst>
          </p:cNvPr>
          <p:cNvGrpSpPr/>
          <p:nvPr/>
        </p:nvGrpSpPr>
        <p:grpSpPr>
          <a:xfrm>
            <a:off x="2260406" y="2566374"/>
            <a:ext cx="150590" cy="631236"/>
            <a:chOff x="2656059" y="2926858"/>
            <a:chExt cx="150590" cy="631236"/>
          </a:xfrm>
        </p:grpSpPr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A64E1B24-627F-ED42-88C1-9F7B740661B8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59" y="2926858"/>
              <a:ext cx="239" cy="631236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101F9CB8-F82F-7044-BA17-B18D2FFF9D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6298" y="3070887"/>
              <a:ext cx="150351" cy="0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50816920-A3FB-0843-A4B8-76817E3F5E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6298" y="3408681"/>
              <a:ext cx="150351" cy="0"/>
            </a:xfrm>
            <a:prstGeom prst="line">
              <a:avLst/>
            </a:prstGeom>
            <a:ln>
              <a:solidFill>
                <a:srgbClr val="EB700C">
                  <a:alpha val="33677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873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8028D5-D476-6245-B5DB-769E0EAC2E3B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6CB511-5478-E740-81BF-60DACA044BC8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BBDFCFF-3E85-5448-BDE4-9679EA18A735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0936A95-6457-594F-B4BF-EB6614F03379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6EE0CF7-9D6C-0D46-9A8A-9FC47A6804D5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9E03A6-E75A-8041-9BA7-FDA03E3665CB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6C8B95-F3A9-4146-BA78-9BBD0C238E0A}"/>
              </a:ext>
            </a:extLst>
          </p:cNvPr>
          <p:cNvSpPr txBox="1"/>
          <p:nvPr/>
        </p:nvSpPr>
        <p:spPr>
          <a:xfrm>
            <a:off x="466075" y="732389"/>
            <a:ext cx="792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개요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8D052317-71B9-A147-B82A-E15438DD2E22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8A0653-0918-6F46-B573-57AC7910756D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0807F2-73EF-534F-96CC-9DD8244F8037}"/>
              </a:ext>
            </a:extLst>
          </p:cNvPr>
          <p:cNvSpPr/>
          <p:nvPr/>
        </p:nvSpPr>
        <p:spPr>
          <a:xfrm>
            <a:off x="669438" y="1611496"/>
            <a:ext cx="10853124" cy="4615843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비트캠프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네이버클라우드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 과정 중에 과제로 수행한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인 프로젝트입니다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12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주의 교육과정 이후 주어진 두 번째 프로젝트 과제이며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첫 번째 협업 과제입니다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기능 구현보다는 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협업 연습에 중점을 두어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(2025-03-05 ~ 2025-03-09)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이라는 짧은 시간이 주어졌고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작은 토이 프로젝트를 만들어 교육 기간 동안 배웠던 기술들을 복습하는 것이 목표였습니다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하지만 교육 기간 동안 수도 없이 반복한 기술들만 다시 활용하는 것은 의미가 없다고 느껴졌습니다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그리고 기왕 프로젝트를 진행하는 것이니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 번 발표하고 묻어둘 프로젝트가 아닌 실제로 유용하게 사용할 수 있는 사용자 중심의 웹 프로젝트를 만들고 싶었습니다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저희는 기술적 도전을 하면서도 실제 사용자를 유치할 수 있는 유용한 프로젝트 주제를 논의해 보았고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그 결과로 채팅 프로젝트를 선택하게 되었습니다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 중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 내에 새로운 기술적 도전을 성공적으로 적용하는 것을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 목표로 두었고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WebSocket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프로토콜을 구현하여 실시간 채팅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CSS Flexbox</a:t>
            </a:r>
            <a:r>
              <a:rPr lang="ko-KR" altLang="en-US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활용한 유연한 레이아웃 설정을 성공적으로 완료하여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 배포를 하였습니다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그 이후 남은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일의 기간 동안 사용자 경험을 개선할 수 있는 방안들을 모색하고 애자일 방법론을 통해 여러 사이클을 돌며 개선했습니다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 외에도 프로젝트의 </a:t>
            </a:r>
            <a:r>
              <a:rPr lang="ko-KR" altLang="en-US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보안성을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높이기 위해 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암호화 프로토콜을 적용하였고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 알림을 구현하여 발표 전까지 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PWA(Progressive Web App)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특성을 갖춘 완성도 높은 프로젝트를 만들기 위해 최선을 다했습니다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575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8028D5-D476-6245-B5DB-769E0EAC2E3B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6CB511-5478-E740-81BF-60DACA044BC8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BBDFCFF-3E85-5448-BDE4-9679EA18A735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0936A95-6457-594F-B4BF-EB6614F03379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6EE0CF7-9D6C-0D46-9A8A-9FC47A6804D5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9E03A6-E75A-8041-9BA7-FDA03E3665CB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6C8B95-F3A9-4146-BA78-9BBD0C238E0A}"/>
              </a:ext>
            </a:extLst>
          </p:cNvPr>
          <p:cNvSpPr txBox="1"/>
          <p:nvPr/>
        </p:nvSpPr>
        <p:spPr>
          <a:xfrm>
            <a:off x="466075" y="732389"/>
            <a:ext cx="2561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개요 </a:t>
            </a:r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–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사용 기술 스택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8D052317-71B9-A147-B82A-E15438DD2E22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8A0653-0918-6F46-B573-57AC7910756D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BE5120-1A84-8644-B6AB-9E9C10489D31}"/>
              </a:ext>
            </a:extLst>
          </p:cNvPr>
          <p:cNvSpPr/>
          <p:nvPr/>
        </p:nvSpPr>
        <p:spPr>
          <a:xfrm>
            <a:off x="753660" y="2362083"/>
            <a:ext cx="4055732" cy="2977882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서버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페이지 구현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Java, Spring Boot, </a:t>
            </a:r>
            <a:r>
              <a:rPr lang="en" altLang="ko-KR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jsp&amp;jstl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JavaScript, </a:t>
            </a:r>
            <a:r>
              <a:rPr lang="en" altLang="ko-KR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JQuery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HTML, </a:t>
            </a:r>
            <a:r>
              <a:rPr lang="en" altLang="ko-KR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Css</a:t>
            </a:r>
            <a:endParaRPr lang="en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: MySQL, </a:t>
            </a:r>
            <a:r>
              <a:rPr lang="en" altLang="ko-KR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MyBatis</a:t>
            </a:r>
            <a:endParaRPr lang="en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배포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Docker, Tomcat, Jenkins, NCP services (server, object storage, MySQL server)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api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: Firebase Cloud Messaging, </a:t>
            </a:r>
            <a:r>
              <a:rPr lang="en" altLang="ko-KR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Kakao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login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인증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Let's Encrypt SSL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735439-DB60-C249-A684-8AD19AD8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" t="2330" r="5229" b="4357"/>
          <a:stretch/>
        </p:blipFill>
        <p:spPr>
          <a:xfrm>
            <a:off x="5147137" y="1997163"/>
            <a:ext cx="6387918" cy="370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70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873191" y="852527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826234" y="887695"/>
            <a:ext cx="1609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 기능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UX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70172" y="887695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46886" y="88769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BAEA6-618C-3241-AF80-8B7EC99D65C2}"/>
              </a:ext>
            </a:extLst>
          </p:cNvPr>
          <p:cNvSpPr txBox="1"/>
          <p:nvPr/>
        </p:nvSpPr>
        <p:spPr>
          <a:xfrm>
            <a:off x="5853682" y="887695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 구현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채팅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669142" y="887695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804929" y="887695"/>
            <a:ext cx="1840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</a:t>
            </a:r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messgage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679701" y="88769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개선할 수 있는 내용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1908745-CA19-8A4B-AEBD-BE252A723C3F}"/>
              </a:ext>
            </a:extLst>
          </p:cNvPr>
          <p:cNvGrpSpPr/>
          <p:nvPr/>
        </p:nvGrpSpPr>
        <p:grpSpPr>
          <a:xfrm>
            <a:off x="177551" y="1531846"/>
            <a:ext cx="10845756" cy="5034370"/>
            <a:chOff x="177551" y="1531846"/>
            <a:chExt cx="10845756" cy="5034370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A5CBF3D7-D17D-814F-B859-75186071558E}"/>
                </a:ext>
              </a:extLst>
            </p:cNvPr>
            <p:cNvSpPr/>
            <p:nvPr/>
          </p:nvSpPr>
          <p:spPr>
            <a:xfrm>
              <a:off x="1809742" y="5820039"/>
              <a:ext cx="1555832" cy="746177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5D35D0DD-EB84-E641-A74F-09F9752A8C73}"/>
                </a:ext>
              </a:extLst>
            </p:cNvPr>
            <p:cNvSpPr/>
            <p:nvPr/>
          </p:nvSpPr>
          <p:spPr>
            <a:xfrm>
              <a:off x="2129260" y="1785003"/>
              <a:ext cx="6960093" cy="3639844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22AA2C97-2B6E-8C41-810B-B4CCF019FB2B}"/>
                </a:ext>
              </a:extLst>
            </p:cNvPr>
            <p:cNvSpPr/>
            <p:nvPr/>
          </p:nvSpPr>
          <p:spPr>
            <a:xfrm>
              <a:off x="2739007" y="1593609"/>
              <a:ext cx="1813857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err="1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Ncp</a:t>
              </a:r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Server (502chat.kro.kr)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ACCBA267-7C27-3941-AE91-FE96FE925A94}"/>
                </a:ext>
              </a:extLst>
            </p:cNvPr>
            <p:cNvSpPr/>
            <p:nvPr/>
          </p:nvSpPr>
          <p:spPr>
            <a:xfrm>
              <a:off x="2324772" y="2192184"/>
              <a:ext cx="3133412" cy="2966468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9337D0F4-7BB0-5D47-8EB9-486B6AC8B91A}"/>
                </a:ext>
              </a:extLst>
            </p:cNvPr>
            <p:cNvSpPr/>
            <p:nvPr/>
          </p:nvSpPr>
          <p:spPr>
            <a:xfrm>
              <a:off x="5777984" y="2192184"/>
              <a:ext cx="3133412" cy="2966468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110F4747-E576-864E-8CB7-7A21FE880152}"/>
                </a:ext>
              </a:extLst>
            </p:cNvPr>
            <p:cNvSpPr/>
            <p:nvPr/>
          </p:nvSpPr>
          <p:spPr>
            <a:xfrm>
              <a:off x="3576675" y="2086314"/>
              <a:ext cx="1459458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Docker (port:80, 443)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B198C353-D4BD-EB4F-9CE7-BBE070C33A75}"/>
                </a:ext>
              </a:extLst>
            </p:cNvPr>
            <p:cNvSpPr/>
            <p:nvPr/>
          </p:nvSpPr>
          <p:spPr>
            <a:xfrm>
              <a:off x="6174464" y="2086314"/>
              <a:ext cx="1316708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Docker (port:8085)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8F170049-9070-7E47-917F-185A0573D909}"/>
                </a:ext>
              </a:extLst>
            </p:cNvPr>
            <p:cNvSpPr/>
            <p:nvPr/>
          </p:nvSpPr>
          <p:spPr>
            <a:xfrm>
              <a:off x="2491939" y="2804742"/>
              <a:ext cx="2439420" cy="2185025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3AB7D4C-4C65-F342-855D-8695412C2D76}"/>
                </a:ext>
              </a:extLst>
            </p:cNvPr>
            <p:cNvSpPr/>
            <p:nvPr/>
          </p:nvSpPr>
          <p:spPr>
            <a:xfrm>
              <a:off x="2739008" y="2627852"/>
              <a:ext cx="985458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Spring Boot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BF19BFDA-5497-734C-AE01-B2B18ECC29CE}"/>
                </a:ext>
              </a:extLst>
            </p:cNvPr>
            <p:cNvSpPr/>
            <p:nvPr/>
          </p:nvSpPr>
          <p:spPr>
            <a:xfrm>
              <a:off x="2587658" y="3466129"/>
              <a:ext cx="890578" cy="637202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Tomcat (port:8080)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1E07F91C-9E2B-0843-BEE2-448A3F3B0408}"/>
                </a:ext>
              </a:extLst>
            </p:cNvPr>
            <p:cNvSpPr/>
            <p:nvPr/>
          </p:nvSpPr>
          <p:spPr>
            <a:xfrm>
              <a:off x="3935866" y="3466129"/>
              <a:ext cx="890578" cy="637202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Tomcat (port:8443)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F2A1D682-2A11-9D47-9F22-DB43946D35DE}"/>
                </a:ext>
              </a:extLst>
            </p:cNvPr>
            <p:cNvSpPr/>
            <p:nvPr/>
          </p:nvSpPr>
          <p:spPr>
            <a:xfrm>
              <a:off x="5963107" y="2804742"/>
              <a:ext cx="2439420" cy="2185025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46473A9A-F76C-7342-ABD3-D63121D1FD15}"/>
                </a:ext>
              </a:extLst>
            </p:cNvPr>
            <p:cNvSpPr/>
            <p:nvPr/>
          </p:nvSpPr>
          <p:spPr>
            <a:xfrm>
              <a:off x="6174464" y="2618974"/>
              <a:ext cx="686594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Jenkins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BB8FA66-52D2-A24C-AC85-CB23E452D991}"/>
                </a:ext>
              </a:extLst>
            </p:cNvPr>
            <p:cNvSpPr txBox="1"/>
            <p:nvPr/>
          </p:nvSpPr>
          <p:spPr>
            <a:xfrm>
              <a:off x="2754665" y="4136402"/>
              <a:ext cx="5565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000" dirty="0">
                  <a:solidFill>
                    <a:srgbClr val="F7EEE2"/>
                  </a:solidFill>
                  <a:highlight>
                    <a:srgbClr val="EB700C"/>
                  </a:highlight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Http://</a:t>
              </a:r>
              <a:endParaRPr kumimoji="1" lang="ko-KR" altLang="en-US" sz="1000" dirty="0">
                <a:solidFill>
                  <a:srgbClr val="F7EEE2"/>
                </a:solidFill>
                <a:highlight>
                  <a:srgbClr val="EB700C"/>
                </a:highlight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9E6AD08-0671-6B4B-B40D-B819AC5EE456}"/>
                </a:ext>
              </a:extLst>
            </p:cNvPr>
            <p:cNvSpPr txBox="1"/>
            <p:nvPr/>
          </p:nvSpPr>
          <p:spPr>
            <a:xfrm>
              <a:off x="4071615" y="4136402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000" dirty="0">
                  <a:solidFill>
                    <a:srgbClr val="F7EEE2"/>
                  </a:solidFill>
                  <a:highlight>
                    <a:srgbClr val="EB700C"/>
                  </a:highlight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Https://</a:t>
              </a:r>
              <a:endParaRPr kumimoji="1" lang="ko-KR" altLang="en-US" sz="1000" dirty="0">
                <a:solidFill>
                  <a:srgbClr val="F7EEE2"/>
                </a:solidFill>
                <a:highlight>
                  <a:srgbClr val="EB700C"/>
                </a:highlight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FC585BE-A8FB-9445-9049-07312F262D4E}"/>
                </a:ext>
              </a:extLst>
            </p:cNvPr>
            <p:cNvCxnSpPr>
              <a:stCxn id="40" idx="3"/>
              <a:endCxn id="41" idx="1"/>
            </p:cNvCxnSpPr>
            <p:nvPr/>
          </p:nvCxnSpPr>
          <p:spPr>
            <a:xfrm>
              <a:off x="3311228" y="4259513"/>
              <a:ext cx="760387" cy="0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881206-4D14-1848-8961-8A834F7EC869}"/>
                </a:ext>
              </a:extLst>
            </p:cNvPr>
            <p:cNvSpPr txBox="1"/>
            <p:nvPr/>
          </p:nvSpPr>
          <p:spPr>
            <a:xfrm>
              <a:off x="3365495" y="4257269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000" dirty="0">
                  <a:solidFill>
                    <a:srgbClr val="EB700C"/>
                  </a:solidFill>
                  <a:highlight>
                    <a:srgbClr val="EFE6DA"/>
                  </a:highlight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redirect</a:t>
              </a:r>
              <a:endParaRPr kumimoji="1" lang="ko-KR" altLang="en-US" sz="1000" dirty="0">
                <a:solidFill>
                  <a:srgbClr val="EB700C"/>
                </a:solidFill>
                <a:highlight>
                  <a:srgbClr val="EFE6DA"/>
                </a:highlight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E1FD377-E556-D944-8D40-5CFA861FB2CC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 flipH="1">
              <a:off x="3032947" y="2339328"/>
              <a:ext cx="1451589" cy="1126801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8EA57FA-8203-7D4E-9F4C-B0994869CFF1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flipH="1">
              <a:off x="4381155" y="2319059"/>
              <a:ext cx="386079" cy="1147070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93346F56-3570-3B40-93DE-CEDE3BA8D6E1}"/>
                </a:ext>
              </a:extLst>
            </p:cNvPr>
            <p:cNvSpPr/>
            <p:nvPr/>
          </p:nvSpPr>
          <p:spPr>
            <a:xfrm>
              <a:off x="7114072" y="3466129"/>
              <a:ext cx="890578" cy="637202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Jenkins</a:t>
              </a:r>
            </a:p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(port:8080)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5D3460BD-08F1-8F41-BA6E-3026A8B723A8}"/>
                </a:ext>
              </a:extLst>
            </p:cNvPr>
            <p:cNvCxnSpPr>
              <a:cxnSpLocks/>
            </p:cNvCxnSpPr>
            <p:nvPr/>
          </p:nvCxnSpPr>
          <p:spPr>
            <a:xfrm>
              <a:off x="7100755" y="2325349"/>
              <a:ext cx="431973" cy="1140780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0FB63BAD-7AD2-AF4E-B651-71D39CC8CCDE}"/>
                </a:ext>
              </a:extLst>
            </p:cNvPr>
            <p:cNvSpPr/>
            <p:nvPr/>
          </p:nvSpPr>
          <p:spPr>
            <a:xfrm>
              <a:off x="177551" y="2632354"/>
              <a:ext cx="739292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Client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3B5D7A1C-37A3-B54B-90C2-DA986FA4C498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14257" y="2784105"/>
              <a:ext cx="1824751" cy="2882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59B0F6-919A-A74C-9C64-0C793EE91A9E}"/>
                </a:ext>
              </a:extLst>
            </p:cNvPr>
            <p:cNvSpPr txBox="1"/>
            <p:nvPr/>
          </p:nvSpPr>
          <p:spPr>
            <a:xfrm>
              <a:off x="1112771" y="2799616"/>
              <a:ext cx="1266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" dirty="0">
                  <a:solidFill>
                    <a:srgbClr val="EB700C"/>
                  </a:solidFill>
                  <a:highlight>
                    <a:srgbClr val="EFE6DA"/>
                  </a:highlight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Request /response</a:t>
              </a:r>
              <a:endParaRPr kumimoji="1" lang="ko-KR" altLang="en-US" sz="1000" dirty="0">
                <a:solidFill>
                  <a:srgbClr val="EB700C"/>
                </a:solidFill>
                <a:highlight>
                  <a:srgbClr val="EFE6DA"/>
                </a:highlight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A826B7D2-2AE7-DD4E-8980-349667030A53}"/>
                </a:ext>
              </a:extLst>
            </p:cNvPr>
            <p:cNvSpPr/>
            <p:nvPr/>
          </p:nvSpPr>
          <p:spPr>
            <a:xfrm>
              <a:off x="9969621" y="2632354"/>
              <a:ext cx="739292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GitHub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43E95F00-FEC7-854C-9DDF-371DAB3CCACC}"/>
                </a:ext>
              </a:extLst>
            </p:cNvPr>
            <p:cNvCxnSpPr>
              <a:cxnSpLocks/>
              <a:stCxn id="38" idx="1"/>
              <a:endCxn id="34" idx="3"/>
            </p:cNvCxnSpPr>
            <p:nvPr/>
          </p:nvCxnSpPr>
          <p:spPr>
            <a:xfrm flipH="1">
              <a:off x="3724466" y="2778109"/>
              <a:ext cx="2449998" cy="8878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6D2F23-075F-DD49-BB06-0F3E72305DB1}"/>
                </a:ext>
              </a:extLst>
            </p:cNvPr>
            <p:cNvSpPr txBox="1"/>
            <p:nvPr/>
          </p:nvSpPr>
          <p:spPr>
            <a:xfrm>
              <a:off x="4486782" y="2799616"/>
              <a:ext cx="1266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" dirty="0">
                  <a:solidFill>
                    <a:srgbClr val="EB700C"/>
                  </a:solidFill>
                  <a:highlight>
                    <a:srgbClr val="EFE6DA"/>
                  </a:highlight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Jenkins CD</a:t>
              </a:r>
              <a:endParaRPr kumimoji="1" lang="ko-KR" altLang="en-US" sz="1000" dirty="0">
                <a:solidFill>
                  <a:srgbClr val="EB700C"/>
                </a:solidFill>
                <a:highlight>
                  <a:srgbClr val="EFE6DA"/>
                </a:highlight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6EE2A46A-46F8-6944-A87C-4188222D74EA}"/>
                </a:ext>
              </a:extLst>
            </p:cNvPr>
            <p:cNvCxnSpPr>
              <a:cxnSpLocks/>
              <a:stCxn id="51" idx="1"/>
              <a:endCxn id="38" idx="3"/>
            </p:cNvCxnSpPr>
            <p:nvPr/>
          </p:nvCxnSpPr>
          <p:spPr>
            <a:xfrm flipH="1" flipV="1">
              <a:off x="6861058" y="2778109"/>
              <a:ext cx="3108563" cy="13380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62C874-B998-8F41-8C1C-136BAF8AD7F9}"/>
                </a:ext>
              </a:extLst>
            </p:cNvPr>
            <p:cNvSpPr txBox="1"/>
            <p:nvPr/>
          </p:nvSpPr>
          <p:spPr>
            <a:xfrm>
              <a:off x="8046239" y="2799616"/>
              <a:ext cx="1266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" dirty="0">
                  <a:solidFill>
                    <a:srgbClr val="EB700C"/>
                  </a:solidFill>
                  <a:highlight>
                    <a:srgbClr val="EFE6DA"/>
                  </a:highlight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Jenkins CI</a:t>
              </a:r>
              <a:endParaRPr kumimoji="1" lang="ko-KR" altLang="en-US" sz="1000" dirty="0">
                <a:solidFill>
                  <a:srgbClr val="EB700C"/>
                </a:solidFill>
                <a:highlight>
                  <a:srgbClr val="EFE6DA"/>
                </a:highlight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CEEF7F3A-DF25-934F-978D-059B1F748946}"/>
                </a:ext>
              </a:extLst>
            </p:cNvPr>
            <p:cNvSpPr/>
            <p:nvPr/>
          </p:nvSpPr>
          <p:spPr>
            <a:xfrm>
              <a:off x="9920104" y="1531846"/>
              <a:ext cx="838326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Developer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9699E74-2C79-4B4E-B8B8-B0563958E25B}"/>
                </a:ext>
              </a:extLst>
            </p:cNvPr>
            <p:cNvCxnSpPr>
              <a:cxnSpLocks/>
              <a:stCxn id="56" idx="2"/>
              <a:endCxn id="51" idx="0"/>
            </p:cNvCxnSpPr>
            <p:nvPr/>
          </p:nvCxnSpPr>
          <p:spPr>
            <a:xfrm>
              <a:off x="10339267" y="1850115"/>
              <a:ext cx="0" cy="782239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3D1469-F35F-8C40-AF2C-6FA3769EF07E}"/>
                </a:ext>
              </a:extLst>
            </p:cNvPr>
            <p:cNvSpPr txBox="1"/>
            <p:nvPr/>
          </p:nvSpPr>
          <p:spPr>
            <a:xfrm>
              <a:off x="10284014" y="2062770"/>
              <a:ext cx="7392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" dirty="0">
                  <a:solidFill>
                    <a:srgbClr val="EB700C"/>
                  </a:solidFill>
                  <a:highlight>
                    <a:srgbClr val="EFE6DA"/>
                  </a:highlight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Git push</a:t>
              </a:r>
              <a:endParaRPr kumimoji="1" lang="ko-KR" altLang="en-US" sz="1000" dirty="0">
                <a:solidFill>
                  <a:srgbClr val="EB700C"/>
                </a:solidFill>
                <a:highlight>
                  <a:srgbClr val="EFE6DA"/>
                </a:highlight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7CD3DDDD-9F89-4546-99D6-F2B6857D837B}"/>
                </a:ext>
              </a:extLst>
            </p:cNvPr>
            <p:cNvSpPr/>
            <p:nvPr/>
          </p:nvSpPr>
          <p:spPr>
            <a:xfrm>
              <a:off x="1949546" y="5669952"/>
              <a:ext cx="1266693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 err="1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Ncp</a:t>
              </a:r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</a:t>
              </a:r>
              <a:r>
                <a:rPr kumimoji="1" lang="en-US" altLang="ko-KR" sz="1050" dirty="0" err="1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MySql</a:t>
              </a:r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 Server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57CFED7-6935-0F41-AEDD-A7E6D0B644C3}"/>
                </a:ext>
              </a:extLst>
            </p:cNvPr>
            <p:cNvCxnSpPr>
              <a:cxnSpLocks/>
            </p:cNvCxnSpPr>
            <p:nvPr/>
          </p:nvCxnSpPr>
          <p:spPr>
            <a:xfrm>
              <a:off x="2846593" y="4869957"/>
              <a:ext cx="0" cy="800601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CDBE98E3-6378-6842-81D9-FA1DEA39C472}"/>
                </a:ext>
              </a:extLst>
            </p:cNvPr>
            <p:cNvSpPr/>
            <p:nvPr/>
          </p:nvSpPr>
          <p:spPr>
            <a:xfrm>
              <a:off x="2293560" y="6122713"/>
              <a:ext cx="633346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MySQL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73AC082E-687E-F749-ADE3-DFFE9BABE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35" y="4869957"/>
              <a:ext cx="0" cy="800601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142F4270-7F15-6948-A16A-32A4E233549E}"/>
                </a:ext>
              </a:extLst>
            </p:cNvPr>
            <p:cNvSpPr/>
            <p:nvPr/>
          </p:nvSpPr>
          <p:spPr>
            <a:xfrm>
              <a:off x="3958138" y="5820039"/>
              <a:ext cx="1555832" cy="746177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265E0CAE-31F7-8541-A064-7C924641CD01}"/>
                </a:ext>
              </a:extLst>
            </p:cNvPr>
            <p:cNvSpPr/>
            <p:nvPr/>
          </p:nvSpPr>
          <p:spPr>
            <a:xfrm>
              <a:off x="4097942" y="5669952"/>
              <a:ext cx="728581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Firebase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652AAEE1-8D49-8042-BADA-8D0160A04C02}"/>
                </a:ext>
              </a:extLst>
            </p:cNvPr>
            <p:cNvCxnSpPr>
              <a:cxnSpLocks/>
            </p:cNvCxnSpPr>
            <p:nvPr/>
          </p:nvCxnSpPr>
          <p:spPr>
            <a:xfrm>
              <a:off x="4262594" y="4869957"/>
              <a:ext cx="0" cy="800601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C835FF3C-6CEE-CE4E-9326-5C103434249D}"/>
                </a:ext>
              </a:extLst>
            </p:cNvPr>
            <p:cNvSpPr/>
            <p:nvPr/>
          </p:nvSpPr>
          <p:spPr>
            <a:xfrm>
              <a:off x="4165247" y="6122713"/>
              <a:ext cx="1162772" cy="318269"/>
            </a:xfrm>
            <a:prstGeom prst="roundRect">
              <a:avLst/>
            </a:prstGeom>
            <a:solidFill>
              <a:srgbClr val="F7EEE2"/>
            </a:solidFill>
            <a:ln w="3175">
              <a:solidFill>
                <a:srgbClr val="ECC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rgbClr val="EB700C"/>
                  </a:solidFill>
                  <a:latin typeface="NanumSquare Light" panose="020B0600000101010101" pitchFamily="34" charset="-127"/>
                  <a:ea typeface="NanumSquare Light" panose="020B0600000101010101" pitchFamily="34" charset="-127"/>
                </a:rPr>
                <a:t>Firebase Cloud Messaging</a:t>
              </a:r>
              <a:endParaRPr kumimoji="1" lang="ko-KR" altLang="en-US" sz="105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4970FA06-4E96-3145-BEC1-3D7D5A9777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4536" y="4869957"/>
              <a:ext cx="0" cy="800601"/>
            </a:xfrm>
            <a:prstGeom prst="straightConnector1">
              <a:avLst/>
            </a:prstGeom>
            <a:ln w="3175">
              <a:solidFill>
                <a:srgbClr val="EB700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43889C-A95C-4D4B-92C8-C3F316042DB9}"/>
              </a:ext>
            </a:extLst>
          </p:cNvPr>
          <p:cNvSpPr/>
          <p:nvPr/>
        </p:nvSpPr>
        <p:spPr>
          <a:xfrm>
            <a:off x="8275993" y="3670970"/>
            <a:ext cx="3719429" cy="2806479"/>
          </a:xfrm>
          <a:prstGeom prst="rect">
            <a:avLst/>
          </a:prstGeom>
          <a:solidFill>
            <a:srgbClr val="F7EEE2">
              <a:alpha val="24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빌드 툴은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Maven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사용했고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WAR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 배포했기에 </a:t>
            </a:r>
            <a:r>
              <a:rPr lang="en" altLang="ko-KR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SpringBoot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내장 서버가 아닌 외장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Tomcat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서버를 이용했습니다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Jenkins</a:t>
            </a:r>
            <a:r>
              <a:rPr lang="ko-KR" altLang="en-US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이용하여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 master </a:t>
            </a:r>
            <a:r>
              <a:rPr lang="ko-KR" altLang="en-US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브랜치에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푸시된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코드를 자동으로 배포하게 하는 기본적인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CI/CD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파이프라인을 구축했습니다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배포용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Jenkins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와 외장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Tomcat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서버는 하나의 서버 안에서 두 개의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Docker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컨테이너로 나누어 분리했습니다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기본 포트인 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80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포트를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Docker Tomcat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서버의 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8080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포트에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기본 포트인 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443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포트를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Docker Tomcat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서버의 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8443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포트에 매핑했습니다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그리고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 접근 시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Tomcat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서버 내부에서 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8080 → 8443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포트로 </a:t>
            </a:r>
            <a:r>
              <a:rPr lang="ko-KR" altLang="en-US" sz="105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리다이렉팅되어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기본적으로 </a:t>
            </a:r>
            <a:r>
              <a:rPr lang="en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HTTPS </a:t>
            </a:r>
            <a:r>
              <a:rPr lang="ko-KR" altLang="en-US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프로토콜로 접근할 수 있게 했습니다</a:t>
            </a:r>
            <a:r>
              <a:rPr lang="en-US" altLang="ko-KR" sz="105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" altLang="ko-KR" sz="105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62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943722" y="88769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663529" y="852527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페이지 기능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UI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/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UX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70172" y="887695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46886" y="88769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BAEA6-618C-3241-AF80-8B7EC99D65C2}"/>
              </a:ext>
            </a:extLst>
          </p:cNvPr>
          <p:cNvSpPr txBox="1"/>
          <p:nvPr/>
        </p:nvSpPr>
        <p:spPr>
          <a:xfrm>
            <a:off x="5853682" y="887695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 구현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채팅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669142" y="887695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804929" y="887695"/>
            <a:ext cx="1840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</a:t>
            </a:r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messgage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679701" y="88769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개선할 수 있는 내용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B1F912-0097-A646-8F2E-41AD2010D43E}"/>
              </a:ext>
            </a:extLst>
          </p:cNvPr>
          <p:cNvSpPr/>
          <p:nvPr/>
        </p:nvSpPr>
        <p:spPr>
          <a:xfrm>
            <a:off x="1283776" y="1774838"/>
            <a:ext cx="4535703" cy="4230635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&lt;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최초 기능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네이버클라우드캠프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 강의를 듣는 학생들을 대상으로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실시간 채팅을 통해 자유롭게 의견을 주고받을 수 있는 플랫폼을 만드는 것이 목표</a:t>
            </a:r>
            <a:endParaRPr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lang="ko-KR" altLang="en-US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회원가입 기능 없이 카카오 로그인 </a:t>
            </a:r>
            <a:r>
              <a:rPr lang="en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API</a:t>
            </a:r>
            <a:r>
              <a:rPr lang="ko-KR" altLang="en-US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사용하여 사용자가 바로 서비스에 참여할 수 있도록 제작</a:t>
            </a:r>
            <a:endParaRPr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lang="ko-KR" altLang="en-US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접속 중인 사용자 목록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사용자의 </a:t>
            </a:r>
            <a:r>
              <a:rPr lang="ko-KR" altLang="en-US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입퇴장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여부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채팅을 보낸 시간을 즉각적으로 알 수 있게 구현</a:t>
            </a:r>
            <a:endParaRPr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lang="ko-KR" altLang="en-US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채팅에 사진 첨부하여 보낼 수 있는 기능 구현</a:t>
            </a:r>
            <a:endParaRPr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lang="ko-KR" altLang="en-US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페이지에서 어떤 정보가 갱신되더라도 </a:t>
            </a:r>
            <a:r>
              <a:rPr lang="ko-KR" altLang="en-US" sz="11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리다이렉팅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없이 반영하여 웹 페이지가 아닌 하나의 애플리케이션을 사용하는 듯한 사용자 경험 제공</a:t>
            </a:r>
            <a:endParaRPr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CECF0F-F0D8-2E4F-B51E-F0E15FCE0C40}"/>
              </a:ext>
            </a:extLst>
          </p:cNvPr>
          <p:cNvSpPr/>
          <p:nvPr/>
        </p:nvSpPr>
        <p:spPr>
          <a:xfrm>
            <a:off x="6643997" y="2889723"/>
            <a:ext cx="4535703" cy="1610527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&lt;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추가 기능 </a:t>
            </a:r>
            <a:r>
              <a:rPr lang="en-US" altLang="ko-KR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 알림을 구현하여 페이지를 나가도 사용자가 알림을 받을 수 있게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EBFC6-E538-3E41-A2B2-45131ABAA647}"/>
              </a:ext>
            </a:extLst>
          </p:cNvPr>
          <p:cNvSpPr txBox="1"/>
          <p:nvPr/>
        </p:nvSpPr>
        <p:spPr>
          <a:xfrm>
            <a:off x="6058453" y="351032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EB700C"/>
                </a:solidFill>
              </a:rPr>
              <a:t>+</a:t>
            </a:r>
            <a:endParaRPr kumimoji="1" lang="ko-KR" altLang="en-US" dirty="0">
              <a:solidFill>
                <a:srgbClr val="EB70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42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943722" y="88769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663529" y="852527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페이지 기능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UI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/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UX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70172" y="887695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46886" y="88769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BAEA6-618C-3241-AF80-8B7EC99D65C2}"/>
              </a:ext>
            </a:extLst>
          </p:cNvPr>
          <p:cNvSpPr txBox="1"/>
          <p:nvPr/>
        </p:nvSpPr>
        <p:spPr>
          <a:xfrm>
            <a:off x="5853682" y="887695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 구현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채팅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669142" y="887695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804929" y="887695"/>
            <a:ext cx="1840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</a:t>
            </a:r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messgage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679701" y="88769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개선할 수 있는 내용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C2C736B-0EC4-CF45-B9B7-655C5E9E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1" y="1736210"/>
            <a:ext cx="6548650" cy="408617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9C77098-1AF5-B44E-8F8F-70470AB9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01" y="1736211"/>
            <a:ext cx="4258894" cy="408186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C4752D-C9E7-8045-ADB5-7F258356D3A0}"/>
              </a:ext>
            </a:extLst>
          </p:cNvPr>
          <p:cNvSpPr/>
          <p:nvPr/>
        </p:nvSpPr>
        <p:spPr>
          <a:xfrm>
            <a:off x="5853682" y="4672327"/>
            <a:ext cx="1865434" cy="1145746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CSS Flexbox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레이아웃을 이용하여 웹 페이지 크기에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구애받지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않고 정보를 표시할 수 있는 유연한 레이아웃을 구현했습니다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92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943722" y="88769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663529" y="852527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페이지 기능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UI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/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UX</a:t>
            </a:r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70172" y="887695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46886" y="88769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BAEA6-618C-3241-AF80-8B7EC99D65C2}"/>
              </a:ext>
            </a:extLst>
          </p:cNvPr>
          <p:cNvSpPr txBox="1"/>
          <p:nvPr/>
        </p:nvSpPr>
        <p:spPr>
          <a:xfrm>
            <a:off x="5853682" y="887695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 구현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채팅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669142" y="887695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804929" y="887695"/>
            <a:ext cx="1840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</a:t>
            </a:r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messgage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679701" y="88769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개선할 수 있는 내용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EB4816-4576-EF4B-91FA-9B7D3879DABF}"/>
              </a:ext>
            </a:extLst>
          </p:cNvPr>
          <p:cNvSpPr txBox="1"/>
          <p:nvPr/>
        </p:nvSpPr>
        <p:spPr>
          <a:xfrm>
            <a:off x="8992999" y="5472651"/>
            <a:ext cx="23198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내용 없이 전송 버튼 누를 경우 채팅 입력 </a:t>
            </a:r>
            <a:r>
              <a:rPr kumimoji="1" lang="ko-KR" altLang="en-US" sz="900" dirty="0" err="1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알람</a:t>
            </a:r>
            <a:endParaRPr kumimoji="1" lang="ko-KR" altLang="en-US" sz="900" dirty="0">
              <a:solidFill>
                <a:srgbClr val="F7EEE2"/>
              </a:solidFill>
              <a:highlight>
                <a:srgbClr val="EB700C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527A22B-4A6A-7F4E-8528-833D50A3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486" y="1910513"/>
            <a:ext cx="8153330" cy="435799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4A6CD3D-3504-5045-A148-DFC66EBFA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2" t="15062" r="14331" b="6601"/>
          <a:stretch/>
        </p:blipFill>
        <p:spPr>
          <a:xfrm>
            <a:off x="6490187" y="1286525"/>
            <a:ext cx="1241538" cy="87819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EDE6588-18EE-0A45-B125-098FCBADB410}"/>
              </a:ext>
            </a:extLst>
          </p:cNvPr>
          <p:cNvSpPr txBox="1"/>
          <p:nvPr/>
        </p:nvSpPr>
        <p:spPr>
          <a:xfrm>
            <a:off x="4627179" y="1612803"/>
            <a:ext cx="2127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프로필 사진과 이름 </a:t>
            </a:r>
            <a:r>
              <a:rPr kumimoji="1" lang="ko-KR" altLang="en-US" sz="900" dirty="0" err="1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클릭시</a:t>
            </a:r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로그아웃 버튼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82A63A6-B64B-0646-8B5D-952A2E154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25" y="5524832"/>
            <a:ext cx="956362" cy="120803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E4FAB0D-3BE7-7B49-A67F-5DB28BA58D42}"/>
              </a:ext>
            </a:extLst>
          </p:cNvPr>
          <p:cNvSpPr txBox="1"/>
          <p:nvPr/>
        </p:nvSpPr>
        <p:spPr>
          <a:xfrm>
            <a:off x="2771333" y="6458492"/>
            <a:ext cx="23711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버튼 </a:t>
            </a:r>
            <a:r>
              <a:rPr kumimoji="1" lang="ko-KR" altLang="en-US" sz="900" dirty="0" err="1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클릭시</a:t>
            </a:r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사진 선택 </a:t>
            </a:r>
            <a:r>
              <a:rPr kumimoji="1" lang="en-US" altLang="ko-KR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-&gt; </a:t>
            </a:r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사진 </a:t>
            </a:r>
            <a:r>
              <a:rPr kumimoji="1" lang="ko-KR" altLang="en-US" sz="900" dirty="0" err="1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미리보기</a:t>
            </a:r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출력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C39809B-17D7-2045-A42B-7FCBA2EEC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792" y="5110055"/>
            <a:ext cx="1345928" cy="87819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60F4A32-D659-1B4B-BD20-776858CAC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133" y="2776964"/>
            <a:ext cx="1174750" cy="7429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A348BCE-AC9C-0A47-905C-1947FBC48A79}"/>
              </a:ext>
            </a:extLst>
          </p:cNvPr>
          <p:cNvSpPr txBox="1"/>
          <p:nvPr/>
        </p:nvSpPr>
        <p:spPr>
          <a:xfrm>
            <a:off x="4361911" y="2720910"/>
            <a:ext cx="8931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입</a:t>
            </a:r>
            <a:r>
              <a:rPr kumimoji="1" lang="en-US" altLang="ko-KR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900" dirty="0" err="1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퇴장시</a:t>
            </a:r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알림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9954E02-7907-174D-B8AA-1FEE1C246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8776" y="2782778"/>
            <a:ext cx="1130300" cy="5588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189BFEA-E7C5-3D40-BB6F-3EB28CCA5EE5}"/>
              </a:ext>
            </a:extLst>
          </p:cNvPr>
          <p:cNvSpPr txBox="1"/>
          <p:nvPr/>
        </p:nvSpPr>
        <p:spPr>
          <a:xfrm>
            <a:off x="7664400" y="3151557"/>
            <a:ext cx="14638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채팅 상단에 현재 날짜 표기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1395EC9-5BD2-F440-916D-144A31742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436" y="3700073"/>
            <a:ext cx="2823454" cy="144848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229248D-FE91-3542-B176-4F6C457842E5}"/>
              </a:ext>
            </a:extLst>
          </p:cNvPr>
          <p:cNvSpPr txBox="1"/>
          <p:nvPr/>
        </p:nvSpPr>
        <p:spPr>
          <a:xfrm>
            <a:off x="5867085" y="4987283"/>
            <a:ext cx="279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이미지 </a:t>
            </a:r>
            <a:r>
              <a:rPr kumimoji="1" lang="ko-KR" altLang="en-US" sz="900" dirty="0" err="1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클릭시</a:t>
            </a:r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900" dirty="0" err="1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모달로</a:t>
            </a:r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원본 이미지 출력</a:t>
            </a:r>
            <a:endParaRPr kumimoji="1" lang="en-US" altLang="ko-KR" sz="900" dirty="0">
              <a:solidFill>
                <a:srgbClr val="F7EEE2"/>
              </a:solidFill>
              <a:highlight>
                <a:srgbClr val="EB700C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**</a:t>
            </a:r>
            <a:r>
              <a:rPr kumimoji="1" lang="en-US" altLang="ko-KR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900" dirty="0">
                <a:solidFill>
                  <a:srgbClr val="F7EEE2"/>
                </a:solidFill>
                <a:highlight>
                  <a:srgbClr val="EB700C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최대 사이즈 지정하여 백그라운드를 넘어가지 않도록</a:t>
            </a:r>
          </a:p>
        </p:txBody>
      </p:sp>
    </p:spTree>
    <p:extLst>
      <p:ext uri="{BB962C8B-B14F-4D97-AF65-F5344CB8AC3E}">
        <p14:creationId xmlns:p14="http://schemas.microsoft.com/office/powerpoint/2010/main" val="3503317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D99542-6AA5-CD46-A02A-5EFFCC6F9A94}"/>
              </a:ext>
            </a:extLst>
          </p:cNvPr>
          <p:cNvSpPr/>
          <p:nvPr/>
        </p:nvSpPr>
        <p:spPr>
          <a:xfrm>
            <a:off x="0" y="-1"/>
            <a:ext cx="12192000" cy="337351"/>
          </a:xfrm>
          <a:prstGeom prst="rect">
            <a:avLst/>
          </a:prstGeom>
          <a:solidFill>
            <a:srgbClr val="EB7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9906D-DBD1-7947-BB33-AB20C7CDAB6F}"/>
              </a:ext>
            </a:extLst>
          </p:cNvPr>
          <p:cNvGrpSpPr/>
          <p:nvPr/>
        </p:nvGrpSpPr>
        <p:grpSpPr>
          <a:xfrm>
            <a:off x="177551" y="119847"/>
            <a:ext cx="479394" cy="97654"/>
            <a:chOff x="71021" y="71021"/>
            <a:chExt cx="479394" cy="97654"/>
          </a:xfrm>
          <a:solidFill>
            <a:schemeClr val="bg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FCC4746-FF4D-834C-B547-1702A979D5E6}"/>
                </a:ext>
              </a:extLst>
            </p:cNvPr>
            <p:cNvSpPr/>
            <p:nvPr/>
          </p:nvSpPr>
          <p:spPr>
            <a:xfrm>
              <a:off x="71021" y="71021"/>
              <a:ext cx="9765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D885D-593C-994A-A152-FE24D524AFA5}"/>
                </a:ext>
              </a:extLst>
            </p:cNvPr>
            <p:cNvSpPr/>
            <p:nvPr/>
          </p:nvSpPr>
          <p:spPr>
            <a:xfrm>
              <a:off x="261891" y="71021"/>
              <a:ext cx="97654" cy="97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2A59EB2-F531-FE4A-9948-E8E5172CA691}"/>
                </a:ext>
              </a:extLst>
            </p:cNvPr>
            <p:cNvSpPr/>
            <p:nvPr/>
          </p:nvSpPr>
          <p:spPr>
            <a:xfrm>
              <a:off x="452761" y="71021"/>
              <a:ext cx="97654" cy="976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12B250-A296-EE42-AF5F-5CCAFA222627}"/>
              </a:ext>
            </a:extLst>
          </p:cNvPr>
          <p:cNvSpPr txBox="1"/>
          <p:nvPr/>
        </p:nvSpPr>
        <p:spPr>
          <a:xfrm>
            <a:off x="11179700" y="45563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BitSync</a:t>
            </a:r>
            <a:r>
              <a:rPr kumimoji="1" lang="en-US" altLang="ko-KR" sz="10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502</a:t>
            </a:r>
            <a:endParaRPr kumimoji="1" lang="ko-KR" altLang="en-US" sz="10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6DACF-89C9-A14F-AA43-FEFE8B3B92B8}"/>
              </a:ext>
            </a:extLst>
          </p:cNvPr>
          <p:cNvSpPr txBox="1"/>
          <p:nvPr/>
        </p:nvSpPr>
        <p:spPr>
          <a:xfrm>
            <a:off x="1943722" y="88769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시스템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71A9B-FA2C-F84D-867F-0B5625506FA1}"/>
              </a:ext>
            </a:extLst>
          </p:cNvPr>
          <p:cNvSpPr txBox="1"/>
          <p:nvPr/>
        </p:nvSpPr>
        <p:spPr>
          <a:xfrm>
            <a:off x="2826234" y="887695"/>
            <a:ext cx="1609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페이지 기능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UX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고려사항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0A7F8-D897-9744-9C1C-CA3AD66CD1B1}"/>
              </a:ext>
            </a:extLst>
          </p:cNvPr>
          <p:cNvSpPr txBox="1"/>
          <p:nvPr/>
        </p:nvSpPr>
        <p:spPr>
          <a:xfrm>
            <a:off x="4410861" y="852527"/>
            <a:ext cx="861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로그인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95FEA-086B-514D-9C88-25ECBC4104DB}"/>
              </a:ext>
            </a:extLst>
          </p:cNvPr>
          <p:cNvSpPr txBox="1"/>
          <p:nvPr/>
        </p:nvSpPr>
        <p:spPr>
          <a:xfrm>
            <a:off x="5246886" y="887695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DB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BAEA6-618C-3241-AF80-8B7EC99D65C2}"/>
              </a:ext>
            </a:extLst>
          </p:cNvPr>
          <p:cNvSpPr txBox="1"/>
          <p:nvPr/>
        </p:nvSpPr>
        <p:spPr>
          <a:xfrm>
            <a:off x="5853682" y="887695"/>
            <a:ext cx="1781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웹소켓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프로토콜 구현 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채팅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95A7C-00A7-DB47-978F-534AE4AC5407}"/>
              </a:ext>
            </a:extLst>
          </p:cNvPr>
          <p:cNvSpPr txBox="1"/>
          <p:nvPr/>
        </p:nvSpPr>
        <p:spPr>
          <a:xfrm>
            <a:off x="7669142" y="887695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http 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프로토콜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7F27-A5AE-BE48-A82C-685C459B7D95}"/>
              </a:ext>
            </a:extLst>
          </p:cNvPr>
          <p:cNvSpPr txBox="1"/>
          <p:nvPr/>
        </p:nvSpPr>
        <p:spPr>
          <a:xfrm>
            <a:off x="8804929" y="887695"/>
            <a:ext cx="1840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firebash</a:t>
            </a:r>
            <a:r>
              <a:rPr kumimoji="1" lang="en-US" altLang="ko-KR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cloud </a:t>
            </a:r>
            <a:r>
              <a:rPr kumimoji="1" lang="en-US" altLang="ko-KR" sz="900" dirty="0" err="1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messgage</a:t>
            </a:r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 푸시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E6E4CDB-06CE-C241-94C0-F975166A525B}"/>
              </a:ext>
            </a:extLst>
          </p:cNvPr>
          <p:cNvCxnSpPr>
            <a:cxnSpLocks/>
          </p:cNvCxnSpPr>
          <p:nvPr/>
        </p:nvCxnSpPr>
        <p:spPr>
          <a:xfrm>
            <a:off x="459159" y="1272619"/>
            <a:ext cx="11273682" cy="0"/>
          </a:xfrm>
          <a:prstGeom prst="line">
            <a:avLst/>
          </a:prstGeom>
          <a:ln w="3175">
            <a:solidFill>
              <a:srgbClr val="EB700C">
                <a:alpha val="3081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2B7462-DD8F-5840-B882-215900DCE974}"/>
              </a:ext>
            </a:extLst>
          </p:cNvPr>
          <p:cNvSpPr txBox="1"/>
          <p:nvPr/>
        </p:nvSpPr>
        <p:spPr>
          <a:xfrm>
            <a:off x="466075" y="7323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|</a:t>
            </a:r>
            <a:r>
              <a:rPr kumimoji="1" lang="ko-KR" altLang="en-US" sz="2000" b="1" dirty="0">
                <a:solidFill>
                  <a:srgbClr val="EB700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FB49B-19F8-A140-80BC-DEEB69A55B10}"/>
              </a:ext>
            </a:extLst>
          </p:cNvPr>
          <p:cNvSpPr txBox="1"/>
          <p:nvPr/>
        </p:nvSpPr>
        <p:spPr>
          <a:xfrm>
            <a:off x="10102967" y="6566216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Bitcamp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1000" dirty="0" err="1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navercloud</a:t>
            </a:r>
            <a:r>
              <a:rPr kumimoji="1" lang="en-US" altLang="ko-KR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2</a:t>
            </a:r>
            <a:r>
              <a:rPr kumimoji="1" lang="ko-KR" altLang="en-US" sz="1000" dirty="0">
                <a:solidFill>
                  <a:srgbClr val="EB700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 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B625A1-E013-6348-B6B3-09888F2A0C59}"/>
              </a:ext>
            </a:extLst>
          </p:cNvPr>
          <p:cNvSpPr txBox="1"/>
          <p:nvPr/>
        </p:nvSpPr>
        <p:spPr>
          <a:xfrm>
            <a:off x="10679701" y="88769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ECCAA6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개선할 수 있는 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C96C4E-90C9-D041-AE9A-DDF7A2B3B766}"/>
              </a:ext>
            </a:extLst>
          </p:cNvPr>
          <p:cNvSpPr/>
          <p:nvPr/>
        </p:nvSpPr>
        <p:spPr>
          <a:xfrm>
            <a:off x="500490" y="1527538"/>
            <a:ext cx="1891018" cy="4910553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첫 논의 시에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웹페이지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내 자체 회원가입을 통한 로그인 기능을 구현해볼까 의논했습니다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하지만 최우선 목표는 그것이 아니었고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새로운 기술적 도전도 될 수 없었기에 보류하고 대안을 찾아보았습니다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사용자의 정보는 이름과 프로필 사진만 있으면 충분하였고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 두 개의 값으로 충분히 사용자를 구분할 수 있었기에 카카오 로그인 </a:t>
            </a:r>
            <a:r>
              <a:rPr lang="en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API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사용하여 사용자가 서비스에 입장할 수 있도록 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 덕분에 빠르고 간결하게 로그인 기능을 구현할 수 있었습니다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255842-8EF2-A34B-9CB8-74BEF50CF113}"/>
              </a:ext>
            </a:extLst>
          </p:cNvPr>
          <p:cNvSpPr/>
          <p:nvPr/>
        </p:nvSpPr>
        <p:spPr>
          <a:xfrm>
            <a:off x="8945606" y="1713190"/>
            <a:ext cx="2505725" cy="1107480"/>
          </a:xfrm>
          <a:prstGeom prst="rect">
            <a:avLst/>
          </a:prstGeom>
          <a:solidFill>
            <a:srgbClr val="F7EEE2">
              <a:alpha val="70000"/>
            </a:srgbClr>
          </a:solidFill>
          <a:ln w="6350" cmpd="sng">
            <a:solidFill>
              <a:srgbClr val="EB700C">
                <a:alpha val="62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157356"/>
                      <a:gd name="connsiteY0" fmla="*/ 0 h 518948"/>
                      <a:gd name="connsiteX1" fmla="*/ 587229 w 11157356"/>
                      <a:gd name="connsiteY1" fmla="*/ 0 h 518948"/>
                      <a:gd name="connsiteX2" fmla="*/ 1174459 w 11157356"/>
                      <a:gd name="connsiteY2" fmla="*/ 0 h 518948"/>
                      <a:gd name="connsiteX3" fmla="*/ 1984835 w 11157356"/>
                      <a:gd name="connsiteY3" fmla="*/ 0 h 518948"/>
                      <a:gd name="connsiteX4" fmla="*/ 2460491 w 11157356"/>
                      <a:gd name="connsiteY4" fmla="*/ 0 h 518948"/>
                      <a:gd name="connsiteX5" fmla="*/ 2936146 w 11157356"/>
                      <a:gd name="connsiteY5" fmla="*/ 0 h 518948"/>
                      <a:gd name="connsiteX6" fmla="*/ 3523376 w 11157356"/>
                      <a:gd name="connsiteY6" fmla="*/ 0 h 518948"/>
                      <a:gd name="connsiteX7" fmla="*/ 4222178 w 11157356"/>
                      <a:gd name="connsiteY7" fmla="*/ 0 h 518948"/>
                      <a:gd name="connsiteX8" fmla="*/ 4920981 w 11157356"/>
                      <a:gd name="connsiteY8" fmla="*/ 0 h 518948"/>
                      <a:gd name="connsiteX9" fmla="*/ 5619784 w 11157356"/>
                      <a:gd name="connsiteY9" fmla="*/ 0 h 518948"/>
                      <a:gd name="connsiteX10" fmla="*/ 6430160 w 11157356"/>
                      <a:gd name="connsiteY10" fmla="*/ 0 h 518948"/>
                      <a:gd name="connsiteX11" fmla="*/ 7017390 w 11157356"/>
                      <a:gd name="connsiteY11" fmla="*/ 0 h 518948"/>
                      <a:gd name="connsiteX12" fmla="*/ 7716193 w 11157356"/>
                      <a:gd name="connsiteY12" fmla="*/ 0 h 518948"/>
                      <a:gd name="connsiteX13" fmla="*/ 8303422 w 11157356"/>
                      <a:gd name="connsiteY13" fmla="*/ 0 h 518948"/>
                      <a:gd name="connsiteX14" fmla="*/ 8890651 w 11157356"/>
                      <a:gd name="connsiteY14" fmla="*/ 0 h 518948"/>
                      <a:gd name="connsiteX15" fmla="*/ 9477880 w 11157356"/>
                      <a:gd name="connsiteY15" fmla="*/ 0 h 518948"/>
                      <a:gd name="connsiteX16" fmla="*/ 9730389 w 11157356"/>
                      <a:gd name="connsiteY16" fmla="*/ 0 h 518948"/>
                      <a:gd name="connsiteX17" fmla="*/ 10429192 w 11157356"/>
                      <a:gd name="connsiteY17" fmla="*/ 0 h 518948"/>
                      <a:gd name="connsiteX18" fmla="*/ 11157356 w 11157356"/>
                      <a:gd name="connsiteY18" fmla="*/ 0 h 518948"/>
                      <a:gd name="connsiteX19" fmla="*/ 11157356 w 11157356"/>
                      <a:gd name="connsiteY19" fmla="*/ 518948 h 518948"/>
                      <a:gd name="connsiteX20" fmla="*/ 10681700 w 11157356"/>
                      <a:gd name="connsiteY20" fmla="*/ 518948 h 518948"/>
                      <a:gd name="connsiteX21" fmla="*/ 10094471 w 11157356"/>
                      <a:gd name="connsiteY21" fmla="*/ 518948 h 518948"/>
                      <a:gd name="connsiteX22" fmla="*/ 9841962 w 11157356"/>
                      <a:gd name="connsiteY22" fmla="*/ 518948 h 518948"/>
                      <a:gd name="connsiteX23" fmla="*/ 9366307 w 11157356"/>
                      <a:gd name="connsiteY23" fmla="*/ 518948 h 518948"/>
                      <a:gd name="connsiteX24" fmla="*/ 8667504 w 11157356"/>
                      <a:gd name="connsiteY24" fmla="*/ 518948 h 518948"/>
                      <a:gd name="connsiteX25" fmla="*/ 8303422 w 11157356"/>
                      <a:gd name="connsiteY25" fmla="*/ 518948 h 518948"/>
                      <a:gd name="connsiteX26" fmla="*/ 7493045 w 11157356"/>
                      <a:gd name="connsiteY26" fmla="*/ 518948 h 518948"/>
                      <a:gd name="connsiteX27" fmla="*/ 6682669 w 11157356"/>
                      <a:gd name="connsiteY27" fmla="*/ 518948 h 518948"/>
                      <a:gd name="connsiteX28" fmla="*/ 6095440 w 11157356"/>
                      <a:gd name="connsiteY28" fmla="*/ 518948 h 518948"/>
                      <a:gd name="connsiteX29" fmla="*/ 5285063 w 11157356"/>
                      <a:gd name="connsiteY29" fmla="*/ 518948 h 518948"/>
                      <a:gd name="connsiteX30" fmla="*/ 4697834 w 11157356"/>
                      <a:gd name="connsiteY30" fmla="*/ 518948 h 518948"/>
                      <a:gd name="connsiteX31" fmla="*/ 3999031 w 11157356"/>
                      <a:gd name="connsiteY31" fmla="*/ 518948 h 518948"/>
                      <a:gd name="connsiteX32" fmla="*/ 3746523 w 11157356"/>
                      <a:gd name="connsiteY32" fmla="*/ 518948 h 518948"/>
                      <a:gd name="connsiteX33" fmla="*/ 2936146 w 11157356"/>
                      <a:gd name="connsiteY33" fmla="*/ 518948 h 518948"/>
                      <a:gd name="connsiteX34" fmla="*/ 2460491 w 11157356"/>
                      <a:gd name="connsiteY34" fmla="*/ 518948 h 518948"/>
                      <a:gd name="connsiteX35" fmla="*/ 1761688 w 11157356"/>
                      <a:gd name="connsiteY35" fmla="*/ 518948 h 518948"/>
                      <a:gd name="connsiteX36" fmla="*/ 1509179 w 11157356"/>
                      <a:gd name="connsiteY36" fmla="*/ 518948 h 518948"/>
                      <a:gd name="connsiteX37" fmla="*/ 698803 w 11157356"/>
                      <a:gd name="connsiteY37" fmla="*/ 518948 h 518948"/>
                      <a:gd name="connsiteX38" fmla="*/ 0 w 11157356"/>
                      <a:gd name="connsiteY38" fmla="*/ 518948 h 518948"/>
                      <a:gd name="connsiteX39" fmla="*/ 0 w 11157356"/>
                      <a:gd name="connsiteY39" fmla="*/ 0 h 518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1157356" h="518948" fill="none" extrusionOk="0">
                        <a:moveTo>
                          <a:pt x="0" y="0"/>
                        </a:moveTo>
                        <a:cubicBezTo>
                          <a:pt x="205567" y="-3905"/>
                          <a:pt x="324756" y="40500"/>
                          <a:pt x="587229" y="0"/>
                        </a:cubicBezTo>
                        <a:cubicBezTo>
                          <a:pt x="849702" y="-40500"/>
                          <a:pt x="978161" y="49668"/>
                          <a:pt x="1174459" y="0"/>
                        </a:cubicBezTo>
                        <a:cubicBezTo>
                          <a:pt x="1370757" y="-49668"/>
                          <a:pt x="1659607" y="80026"/>
                          <a:pt x="1984835" y="0"/>
                        </a:cubicBezTo>
                        <a:cubicBezTo>
                          <a:pt x="2310063" y="-80026"/>
                          <a:pt x="2240002" y="6768"/>
                          <a:pt x="2460491" y="0"/>
                        </a:cubicBezTo>
                        <a:cubicBezTo>
                          <a:pt x="2680980" y="-6768"/>
                          <a:pt x="2706308" y="12782"/>
                          <a:pt x="2936146" y="0"/>
                        </a:cubicBezTo>
                        <a:cubicBezTo>
                          <a:pt x="3165984" y="-12782"/>
                          <a:pt x="3288044" y="12304"/>
                          <a:pt x="3523376" y="0"/>
                        </a:cubicBezTo>
                        <a:cubicBezTo>
                          <a:pt x="3758708" y="-12304"/>
                          <a:pt x="3928486" y="81303"/>
                          <a:pt x="4222178" y="0"/>
                        </a:cubicBezTo>
                        <a:cubicBezTo>
                          <a:pt x="4515870" y="-81303"/>
                          <a:pt x="4661443" y="43358"/>
                          <a:pt x="4920981" y="0"/>
                        </a:cubicBezTo>
                        <a:cubicBezTo>
                          <a:pt x="5180519" y="-43358"/>
                          <a:pt x="5362925" y="74197"/>
                          <a:pt x="5619784" y="0"/>
                        </a:cubicBezTo>
                        <a:cubicBezTo>
                          <a:pt x="5876643" y="-74197"/>
                          <a:pt x="6147945" y="91553"/>
                          <a:pt x="6430160" y="0"/>
                        </a:cubicBezTo>
                        <a:cubicBezTo>
                          <a:pt x="6712375" y="-91553"/>
                          <a:pt x="6749769" y="2487"/>
                          <a:pt x="7017390" y="0"/>
                        </a:cubicBezTo>
                        <a:cubicBezTo>
                          <a:pt x="7285011" y="-2487"/>
                          <a:pt x="7440542" y="63793"/>
                          <a:pt x="7716193" y="0"/>
                        </a:cubicBezTo>
                        <a:cubicBezTo>
                          <a:pt x="7991844" y="-63793"/>
                          <a:pt x="8025471" y="69593"/>
                          <a:pt x="8303422" y="0"/>
                        </a:cubicBezTo>
                        <a:cubicBezTo>
                          <a:pt x="8581373" y="-69593"/>
                          <a:pt x="8701129" y="44492"/>
                          <a:pt x="8890651" y="0"/>
                        </a:cubicBezTo>
                        <a:cubicBezTo>
                          <a:pt x="9080173" y="-44492"/>
                          <a:pt x="9275135" y="539"/>
                          <a:pt x="9477880" y="0"/>
                        </a:cubicBezTo>
                        <a:cubicBezTo>
                          <a:pt x="9680625" y="-539"/>
                          <a:pt x="9608065" y="13513"/>
                          <a:pt x="9730389" y="0"/>
                        </a:cubicBezTo>
                        <a:cubicBezTo>
                          <a:pt x="9852713" y="-13513"/>
                          <a:pt x="10287579" y="49892"/>
                          <a:pt x="10429192" y="0"/>
                        </a:cubicBezTo>
                        <a:cubicBezTo>
                          <a:pt x="10570805" y="-49892"/>
                          <a:pt x="10972562" y="75252"/>
                          <a:pt x="11157356" y="0"/>
                        </a:cubicBezTo>
                        <a:cubicBezTo>
                          <a:pt x="11188344" y="209956"/>
                          <a:pt x="11139480" y="395737"/>
                          <a:pt x="11157356" y="518948"/>
                        </a:cubicBezTo>
                        <a:cubicBezTo>
                          <a:pt x="10946015" y="564826"/>
                          <a:pt x="10777481" y="479884"/>
                          <a:pt x="10681700" y="518948"/>
                        </a:cubicBezTo>
                        <a:cubicBezTo>
                          <a:pt x="10585919" y="558012"/>
                          <a:pt x="10319618" y="453302"/>
                          <a:pt x="10094471" y="518948"/>
                        </a:cubicBezTo>
                        <a:cubicBezTo>
                          <a:pt x="9869324" y="584594"/>
                          <a:pt x="9896217" y="493018"/>
                          <a:pt x="9841962" y="518948"/>
                        </a:cubicBezTo>
                        <a:cubicBezTo>
                          <a:pt x="9787707" y="544878"/>
                          <a:pt x="9503308" y="467767"/>
                          <a:pt x="9366307" y="518948"/>
                        </a:cubicBezTo>
                        <a:cubicBezTo>
                          <a:pt x="9229306" y="570129"/>
                          <a:pt x="8956591" y="463250"/>
                          <a:pt x="8667504" y="518948"/>
                        </a:cubicBezTo>
                        <a:cubicBezTo>
                          <a:pt x="8378417" y="574646"/>
                          <a:pt x="8471535" y="496924"/>
                          <a:pt x="8303422" y="518948"/>
                        </a:cubicBezTo>
                        <a:cubicBezTo>
                          <a:pt x="8135309" y="540972"/>
                          <a:pt x="7772280" y="429335"/>
                          <a:pt x="7493045" y="518948"/>
                        </a:cubicBezTo>
                        <a:cubicBezTo>
                          <a:pt x="7213810" y="608561"/>
                          <a:pt x="7014018" y="446802"/>
                          <a:pt x="6682669" y="518948"/>
                        </a:cubicBezTo>
                        <a:cubicBezTo>
                          <a:pt x="6351320" y="591094"/>
                          <a:pt x="6341463" y="512082"/>
                          <a:pt x="6095440" y="518948"/>
                        </a:cubicBezTo>
                        <a:cubicBezTo>
                          <a:pt x="5849417" y="525814"/>
                          <a:pt x="5599603" y="477403"/>
                          <a:pt x="5285063" y="518948"/>
                        </a:cubicBezTo>
                        <a:cubicBezTo>
                          <a:pt x="4970523" y="560493"/>
                          <a:pt x="4936470" y="450231"/>
                          <a:pt x="4697834" y="518948"/>
                        </a:cubicBezTo>
                        <a:cubicBezTo>
                          <a:pt x="4459198" y="587665"/>
                          <a:pt x="4263162" y="510466"/>
                          <a:pt x="3999031" y="518948"/>
                        </a:cubicBezTo>
                        <a:cubicBezTo>
                          <a:pt x="3734900" y="527430"/>
                          <a:pt x="3809834" y="504685"/>
                          <a:pt x="3746523" y="518948"/>
                        </a:cubicBezTo>
                        <a:cubicBezTo>
                          <a:pt x="3683212" y="533211"/>
                          <a:pt x="3248004" y="454920"/>
                          <a:pt x="2936146" y="518948"/>
                        </a:cubicBezTo>
                        <a:cubicBezTo>
                          <a:pt x="2624288" y="582976"/>
                          <a:pt x="2571671" y="467783"/>
                          <a:pt x="2460491" y="518948"/>
                        </a:cubicBezTo>
                        <a:cubicBezTo>
                          <a:pt x="2349311" y="570113"/>
                          <a:pt x="2096867" y="483717"/>
                          <a:pt x="1761688" y="518948"/>
                        </a:cubicBezTo>
                        <a:cubicBezTo>
                          <a:pt x="1426509" y="554179"/>
                          <a:pt x="1573423" y="507868"/>
                          <a:pt x="1509179" y="518948"/>
                        </a:cubicBezTo>
                        <a:cubicBezTo>
                          <a:pt x="1444935" y="530028"/>
                          <a:pt x="1047947" y="452730"/>
                          <a:pt x="698803" y="518948"/>
                        </a:cubicBezTo>
                        <a:cubicBezTo>
                          <a:pt x="349659" y="585166"/>
                          <a:pt x="182819" y="501007"/>
                          <a:pt x="0" y="518948"/>
                        </a:cubicBezTo>
                        <a:cubicBezTo>
                          <a:pt x="-17794" y="394718"/>
                          <a:pt x="30968" y="165940"/>
                          <a:pt x="0" y="0"/>
                        </a:cubicBezTo>
                        <a:close/>
                      </a:path>
                      <a:path w="11157356" h="518948" stroke="0" extrusionOk="0">
                        <a:moveTo>
                          <a:pt x="0" y="0"/>
                        </a:moveTo>
                        <a:cubicBezTo>
                          <a:pt x="236911" y="-40448"/>
                          <a:pt x="248090" y="41551"/>
                          <a:pt x="475656" y="0"/>
                        </a:cubicBezTo>
                        <a:cubicBezTo>
                          <a:pt x="703222" y="-41551"/>
                          <a:pt x="657043" y="21179"/>
                          <a:pt x="728164" y="0"/>
                        </a:cubicBezTo>
                        <a:cubicBezTo>
                          <a:pt x="799285" y="-21179"/>
                          <a:pt x="1202379" y="31847"/>
                          <a:pt x="1538541" y="0"/>
                        </a:cubicBezTo>
                        <a:cubicBezTo>
                          <a:pt x="1874703" y="-31847"/>
                          <a:pt x="1779822" y="16115"/>
                          <a:pt x="2014196" y="0"/>
                        </a:cubicBezTo>
                        <a:cubicBezTo>
                          <a:pt x="2248570" y="-16115"/>
                          <a:pt x="2341389" y="52023"/>
                          <a:pt x="2489852" y="0"/>
                        </a:cubicBezTo>
                        <a:cubicBezTo>
                          <a:pt x="2638315" y="-52023"/>
                          <a:pt x="3011400" y="88099"/>
                          <a:pt x="3300228" y="0"/>
                        </a:cubicBezTo>
                        <a:cubicBezTo>
                          <a:pt x="3589056" y="-88099"/>
                          <a:pt x="3487786" y="19976"/>
                          <a:pt x="3664311" y="0"/>
                        </a:cubicBezTo>
                        <a:cubicBezTo>
                          <a:pt x="3840836" y="-19976"/>
                          <a:pt x="4224388" y="33350"/>
                          <a:pt x="4474687" y="0"/>
                        </a:cubicBezTo>
                        <a:cubicBezTo>
                          <a:pt x="4724986" y="-33350"/>
                          <a:pt x="4936648" y="41027"/>
                          <a:pt x="5285063" y="0"/>
                        </a:cubicBezTo>
                        <a:cubicBezTo>
                          <a:pt x="5633478" y="-41027"/>
                          <a:pt x="5700218" y="50165"/>
                          <a:pt x="5872293" y="0"/>
                        </a:cubicBezTo>
                        <a:cubicBezTo>
                          <a:pt x="6044368" y="-50165"/>
                          <a:pt x="6391101" y="80902"/>
                          <a:pt x="6682669" y="0"/>
                        </a:cubicBezTo>
                        <a:cubicBezTo>
                          <a:pt x="6974237" y="-80902"/>
                          <a:pt x="6957394" y="28594"/>
                          <a:pt x="7158325" y="0"/>
                        </a:cubicBezTo>
                        <a:cubicBezTo>
                          <a:pt x="7359256" y="-28594"/>
                          <a:pt x="7423144" y="54388"/>
                          <a:pt x="7633980" y="0"/>
                        </a:cubicBezTo>
                        <a:cubicBezTo>
                          <a:pt x="7844816" y="-54388"/>
                          <a:pt x="8047419" y="19613"/>
                          <a:pt x="8332783" y="0"/>
                        </a:cubicBezTo>
                        <a:cubicBezTo>
                          <a:pt x="8618147" y="-19613"/>
                          <a:pt x="8574726" y="21085"/>
                          <a:pt x="8808439" y="0"/>
                        </a:cubicBezTo>
                        <a:cubicBezTo>
                          <a:pt x="9042152" y="-21085"/>
                          <a:pt x="9364837" y="78418"/>
                          <a:pt x="9618815" y="0"/>
                        </a:cubicBezTo>
                        <a:cubicBezTo>
                          <a:pt x="9872793" y="-78418"/>
                          <a:pt x="10059648" y="53761"/>
                          <a:pt x="10429192" y="0"/>
                        </a:cubicBezTo>
                        <a:cubicBezTo>
                          <a:pt x="10798736" y="-53761"/>
                          <a:pt x="10940619" y="63653"/>
                          <a:pt x="11157356" y="0"/>
                        </a:cubicBezTo>
                        <a:cubicBezTo>
                          <a:pt x="11202328" y="153368"/>
                          <a:pt x="11104335" y="309019"/>
                          <a:pt x="11157356" y="518948"/>
                        </a:cubicBezTo>
                        <a:cubicBezTo>
                          <a:pt x="11078195" y="534471"/>
                          <a:pt x="11011567" y="489759"/>
                          <a:pt x="10904847" y="518948"/>
                        </a:cubicBezTo>
                        <a:cubicBezTo>
                          <a:pt x="10798127" y="548137"/>
                          <a:pt x="10420609" y="436688"/>
                          <a:pt x="10094471" y="518948"/>
                        </a:cubicBezTo>
                        <a:cubicBezTo>
                          <a:pt x="9768333" y="601208"/>
                          <a:pt x="9760873" y="500866"/>
                          <a:pt x="9507242" y="518948"/>
                        </a:cubicBezTo>
                        <a:cubicBezTo>
                          <a:pt x="9253611" y="537030"/>
                          <a:pt x="9303541" y="487579"/>
                          <a:pt x="9143160" y="518948"/>
                        </a:cubicBezTo>
                        <a:cubicBezTo>
                          <a:pt x="8982779" y="550317"/>
                          <a:pt x="8749461" y="463754"/>
                          <a:pt x="8555930" y="518948"/>
                        </a:cubicBezTo>
                        <a:cubicBezTo>
                          <a:pt x="8362399" y="574142"/>
                          <a:pt x="8364806" y="499177"/>
                          <a:pt x="8303422" y="518948"/>
                        </a:cubicBezTo>
                        <a:cubicBezTo>
                          <a:pt x="8242038" y="538719"/>
                          <a:pt x="8163168" y="500395"/>
                          <a:pt x="8050913" y="518948"/>
                        </a:cubicBezTo>
                        <a:cubicBezTo>
                          <a:pt x="7938658" y="537501"/>
                          <a:pt x="7664127" y="508994"/>
                          <a:pt x="7463684" y="518948"/>
                        </a:cubicBezTo>
                        <a:cubicBezTo>
                          <a:pt x="7263241" y="528902"/>
                          <a:pt x="7253865" y="498801"/>
                          <a:pt x="7099602" y="518948"/>
                        </a:cubicBezTo>
                        <a:cubicBezTo>
                          <a:pt x="6945339" y="539095"/>
                          <a:pt x="6551898" y="487208"/>
                          <a:pt x="6400799" y="518948"/>
                        </a:cubicBezTo>
                        <a:cubicBezTo>
                          <a:pt x="6249700" y="550688"/>
                          <a:pt x="6124162" y="510400"/>
                          <a:pt x="6036717" y="518948"/>
                        </a:cubicBezTo>
                        <a:cubicBezTo>
                          <a:pt x="5949272" y="527496"/>
                          <a:pt x="5566237" y="482420"/>
                          <a:pt x="5337914" y="518948"/>
                        </a:cubicBezTo>
                        <a:cubicBezTo>
                          <a:pt x="5109591" y="555476"/>
                          <a:pt x="5178033" y="501871"/>
                          <a:pt x="5085405" y="518948"/>
                        </a:cubicBezTo>
                        <a:cubicBezTo>
                          <a:pt x="4992777" y="536025"/>
                          <a:pt x="4600438" y="438315"/>
                          <a:pt x="4386603" y="518948"/>
                        </a:cubicBezTo>
                        <a:cubicBezTo>
                          <a:pt x="4172768" y="599581"/>
                          <a:pt x="4142515" y="500612"/>
                          <a:pt x="4022520" y="518948"/>
                        </a:cubicBezTo>
                        <a:cubicBezTo>
                          <a:pt x="3902525" y="537284"/>
                          <a:pt x="3845840" y="490863"/>
                          <a:pt x="3770012" y="518948"/>
                        </a:cubicBezTo>
                        <a:cubicBezTo>
                          <a:pt x="3694184" y="547033"/>
                          <a:pt x="3587308" y="501702"/>
                          <a:pt x="3405930" y="518948"/>
                        </a:cubicBezTo>
                        <a:cubicBezTo>
                          <a:pt x="3224552" y="536194"/>
                          <a:pt x="3037048" y="481288"/>
                          <a:pt x="2707127" y="518948"/>
                        </a:cubicBezTo>
                        <a:cubicBezTo>
                          <a:pt x="2377206" y="556608"/>
                          <a:pt x="2456270" y="479576"/>
                          <a:pt x="2343045" y="518948"/>
                        </a:cubicBezTo>
                        <a:cubicBezTo>
                          <a:pt x="2229820" y="558320"/>
                          <a:pt x="2213944" y="515430"/>
                          <a:pt x="2090536" y="518948"/>
                        </a:cubicBezTo>
                        <a:cubicBezTo>
                          <a:pt x="1967128" y="522466"/>
                          <a:pt x="1900528" y="494607"/>
                          <a:pt x="1726454" y="518948"/>
                        </a:cubicBezTo>
                        <a:cubicBezTo>
                          <a:pt x="1552380" y="543289"/>
                          <a:pt x="1423077" y="516312"/>
                          <a:pt x="1250798" y="518948"/>
                        </a:cubicBezTo>
                        <a:cubicBezTo>
                          <a:pt x="1078519" y="521584"/>
                          <a:pt x="910417" y="467429"/>
                          <a:pt x="663569" y="518948"/>
                        </a:cubicBezTo>
                        <a:cubicBezTo>
                          <a:pt x="416721" y="570467"/>
                          <a:pt x="233386" y="448541"/>
                          <a:pt x="0" y="518948"/>
                        </a:cubicBezTo>
                        <a:cubicBezTo>
                          <a:pt x="-35756" y="285102"/>
                          <a:pt x="27599" y="2274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로그인 완료 시 사용자의 닉네임과 프로필 사진 이미지를 가져와 세션에 저장했습니다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로그아웃 요청 시 사용자의 세션을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만료시키고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로그인 페이지로 </a:t>
            </a:r>
            <a:r>
              <a:rPr lang="ko-KR" altLang="en-US" sz="1000" dirty="0" err="1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리다이렉팅되게</a:t>
            </a:r>
            <a:r>
              <a:rPr lang="ko-KR" altLang="en-US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했습니다</a:t>
            </a:r>
            <a:r>
              <a:rPr lang="en-US" altLang="ko-KR" sz="1000" dirty="0">
                <a:solidFill>
                  <a:srgbClr val="EB700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1000" dirty="0">
              <a:solidFill>
                <a:srgbClr val="EB700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F27324-D33B-0342-BAA2-1A249AA36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54" y="1527538"/>
            <a:ext cx="5442004" cy="491055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D241F7A-6FD4-2C48-AB19-DAB990BB6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75"/>
          <a:stretch/>
        </p:blipFill>
        <p:spPr>
          <a:xfrm>
            <a:off x="8945606" y="3106999"/>
            <a:ext cx="2505726" cy="21211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A09FBA-2D5D-0046-9D3A-37E5AB53F7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26" b="11279"/>
          <a:stretch/>
        </p:blipFill>
        <p:spPr>
          <a:xfrm>
            <a:off x="8945605" y="5514506"/>
            <a:ext cx="2505725" cy="66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1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2750</Words>
  <Application>Microsoft Macintosh PowerPoint</Application>
  <PresentationFormat>와이드스크린</PresentationFormat>
  <Paragraphs>335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맑은 고딕</vt:lpstr>
      <vt:lpstr>NanumSquare</vt:lpstr>
      <vt:lpstr>NanumSquare Bold</vt:lpstr>
      <vt:lpstr>NanumSquare Light</vt:lpstr>
      <vt:lpstr>Arial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4</cp:revision>
  <dcterms:created xsi:type="dcterms:W3CDTF">2025-03-10T04:51:57Z</dcterms:created>
  <dcterms:modified xsi:type="dcterms:W3CDTF">2025-03-17T09:04:41Z</dcterms:modified>
</cp:coreProperties>
</file>